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0"/>
  </p:notesMasterIdLst>
  <p:handoutMasterIdLst>
    <p:handoutMasterId r:id="rId21"/>
  </p:handoutMasterIdLst>
  <p:sldIdLst>
    <p:sldId id="356" r:id="rId5"/>
    <p:sldId id="361" r:id="rId6"/>
    <p:sldId id="372" r:id="rId7"/>
    <p:sldId id="380" r:id="rId8"/>
    <p:sldId id="381" r:id="rId9"/>
    <p:sldId id="382" r:id="rId10"/>
    <p:sldId id="383" r:id="rId11"/>
    <p:sldId id="384" r:id="rId12"/>
    <p:sldId id="385" r:id="rId13"/>
    <p:sldId id="386" r:id="rId14"/>
    <p:sldId id="387" r:id="rId15"/>
    <p:sldId id="388" r:id="rId16"/>
    <p:sldId id="389" r:id="rId17"/>
    <p:sldId id="373" r:id="rId18"/>
    <p:sldId id="377" r:id="rId1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232" autoAdjust="0"/>
    <p:restoredTop sz="95332" autoAdjust="0"/>
  </p:normalViewPr>
  <p:slideViewPr>
    <p:cSldViewPr snapToGrid="0">
      <p:cViewPr varScale="1">
        <p:scale>
          <a:sx n="114" d="100"/>
          <a:sy n="114" d="100"/>
        </p:scale>
        <p:origin x="1218"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6" d="100"/>
          <a:sy n="96" d="100"/>
        </p:scale>
        <p:origin x="28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B6CDBB4D-69F7-47D6-8DA1-364ECBF512FA}" type="datetime1">
              <a:rPr lang="zh-CN" altLang="en-US" smtClean="0"/>
              <a:t>2023/1/30</a:t>
            </a:fld>
            <a:endParaRPr lang="zh-CN" altLang="en-US">
              <a:latin typeface="Microsoft YaHei UI" panose="020B0503020204020204" pitchFamily="34" charset="-122"/>
              <a:ea typeface="Microsoft YaHei UI" panose="020B0503020204020204" pitchFamily="34" charset="-122"/>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a:t>单击此处编辑母版文本样式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a:latin typeface="Microsoft YaHei UI" panose="020B0503020204020204" pitchFamily="34" charset="-122"/>
              <a:ea typeface="Microsoft YaHei UI" panose="020B0503020204020204" pitchFamily="34" charset="-122"/>
            </a:endParaRPr>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A89C7E07-3C67-C64C-8DA0-0404F6303970}" type="slidenum">
              <a:rPr lang="en-US" altLang="zh-CN" smtClean="0"/>
              <a:p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1</a:t>
            </a:fld>
            <a:endParaRPr lang="zh-CN" altLang="en-US"/>
          </a:p>
        </p:txBody>
      </p:sp>
    </p:spTree>
    <p:extLst>
      <p:ext uri="{BB962C8B-B14F-4D97-AF65-F5344CB8AC3E}">
        <p14:creationId xmlns:p14="http://schemas.microsoft.com/office/powerpoint/2010/main" val="403592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10</a:t>
            </a:fld>
            <a:endParaRPr lang="zh-CN" altLang="en-US"/>
          </a:p>
        </p:txBody>
      </p:sp>
    </p:spTree>
    <p:extLst>
      <p:ext uri="{BB962C8B-B14F-4D97-AF65-F5344CB8AC3E}">
        <p14:creationId xmlns:p14="http://schemas.microsoft.com/office/powerpoint/2010/main" val="244618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11</a:t>
            </a:fld>
            <a:endParaRPr lang="zh-CN" altLang="en-US"/>
          </a:p>
        </p:txBody>
      </p:sp>
    </p:spTree>
    <p:extLst>
      <p:ext uri="{BB962C8B-B14F-4D97-AF65-F5344CB8AC3E}">
        <p14:creationId xmlns:p14="http://schemas.microsoft.com/office/powerpoint/2010/main" val="2814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12</a:t>
            </a:fld>
            <a:endParaRPr lang="zh-CN" altLang="en-US"/>
          </a:p>
        </p:txBody>
      </p:sp>
    </p:spTree>
    <p:extLst>
      <p:ext uri="{BB962C8B-B14F-4D97-AF65-F5344CB8AC3E}">
        <p14:creationId xmlns:p14="http://schemas.microsoft.com/office/powerpoint/2010/main" val="283410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13</a:t>
            </a:fld>
            <a:endParaRPr lang="zh-CN" altLang="en-US"/>
          </a:p>
        </p:txBody>
      </p:sp>
    </p:spTree>
    <p:extLst>
      <p:ext uri="{BB962C8B-B14F-4D97-AF65-F5344CB8AC3E}">
        <p14:creationId xmlns:p14="http://schemas.microsoft.com/office/powerpoint/2010/main" val="346741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14</a:t>
            </a:fld>
            <a:endParaRPr lang="zh-CN" altLang="en-US"/>
          </a:p>
        </p:txBody>
      </p:sp>
    </p:spTree>
    <p:extLst>
      <p:ext uri="{BB962C8B-B14F-4D97-AF65-F5344CB8AC3E}">
        <p14:creationId xmlns:p14="http://schemas.microsoft.com/office/powerpoint/2010/main" val="236347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15</a:t>
            </a:fld>
            <a:endParaRPr lang="zh-CN" altLang="en-US"/>
          </a:p>
        </p:txBody>
      </p:sp>
    </p:spTree>
    <p:extLst>
      <p:ext uri="{BB962C8B-B14F-4D97-AF65-F5344CB8AC3E}">
        <p14:creationId xmlns:p14="http://schemas.microsoft.com/office/powerpoint/2010/main" val="131579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2</a:t>
            </a:fld>
            <a:endParaRPr lang="zh-CN" altLang="en-US"/>
          </a:p>
        </p:txBody>
      </p:sp>
    </p:spTree>
    <p:extLst>
      <p:ext uri="{BB962C8B-B14F-4D97-AF65-F5344CB8AC3E}">
        <p14:creationId xmlns:p14="http://schemas.microsoft.com/office/powerpoint/2010/main" val="300526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3</a:t>
            </a:fld>
            <a:endParaRPr lang="zh-CN" altLang="en-US"/>
          </a:p>
        </p:txBody>
      </p:sp>
    </p:spTree>
    <p:extLst>
      <p:ext uri="{BB962C8B-B14F-4D97-AF65-F5344CB8AC3E}">
        <p14:creationId xmlns:p14="http://schemas.microsoft.com/office/powerpoint/2010/main" val="108521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4</a:t>
            </a:fld>
            <a:endParaRPr lang="zh-CN" altLang="en-US"/>
          </a:p>
        </p:txBody>
      </p:sp>
    </p:spTree>
    <p:extLst>
      <p:ext uri="{BB962C8B-B14F-4D97-AF65-F5344CB8AC3E}">
        <p14:creationId xmlns:p14="http://schemas.microsoft.com/office/powerpoint/2010/main" val="299358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5</a:t>
            </a:fld>
            <a:endParaRPr lang="zh-CN" altLang="en-US"/>
          </a:p>
        </p:txBody>
      </p:sp>
    </p:spTree>
    <p:extLst>
      <p:ext uri="{BB962C8B-B14F-4D97-AF65-F5344CB8AC3E}">
        <p14:creationId xmlns:p14="http://schemas.microsoft.com/office/powerpoint/2010/main" val="330278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6</a:t>
            </a:fld>
            <a:endParaRPr lang="zh-CN" altLang="en-US"/>
          </a:p>
        </p:txBody>
      </p:sp>
    </p:spTree>
    <p:extLst>
      <p:ext uri="{BB962C8B-B14F-4D97-AF65-F5344CB8AC3E}">
        <p14:creationId xmlns:p14="http://schemas.microsoft.com/office/powerpoint/2010/main" val="13712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7</a:t>
            </a:fld>
            <a:endParaRPr lang="zh-CN" altLang="en-US"/>
          </a:p>
        </p:txBody>
      </p:sp>
    </p:spTree>
    <p:extLst>
      <p:ext uri="{BB962C8B-B14F-4D97-AF65-F5344CB8AC3E}">
        <p14:creationId xmlns:p14="http://schemas.microsoft.com/office/powerpoint/2010/main" val="60945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8</a:t>
            </a:fld>
            <a:endParaRPr lang="zh-CN" altLang="en-US"/>
          </a:p>
        </p:txBody>
      </p:sp>
    </p:spTree>
    <p:extLst>
      <p:ext uri="{BB962C8B-B14F-4D97-AF65-F5344CB8AC3E}">
        <p14:creationId xmlns:p14="http://schemas.microsoft.com/office/powerpoint/2010/main" val="81421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sz="180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rtl="0"/>
            <a:fld id="{A89C7E07-3C67-C64C-8DA0-0404F6303970}" type="slidenum">
              <a:rPr lang="en-US" altLang="zh-CN" smtClean="0"/>
              <a:t>9</a:t>
            </a:fld>
            <a:endParaRPr lang="zh-CN" altLang="en-US"/>
          </a:p>
        </p:txBody>
      </p:sp>
    </p:spTree>
    <p:extLst>
      <p:ext uri="{BB962C8B-B14F-4D97-AF65-F5344CB8AC3E}">
        <p14:creationId xmlns:p14="http://schemas.microsoft.com/office/powerpoint/2010/main" val="25503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tx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grpSp>
        <p:nvGrpSpPr>
          <p:cNvPr id="9" name="组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任意多边形(F)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任意多边形(F)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任意多边形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8" name="文本占位符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cxnSp>
        <p:nvCxnSpPr>
          <p:cNvPr id="13" name="直接连接符​​(S)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列">
    <p:bg>
      <p:bgPr>
        <a:solidFill>
          <a:schemeClr val="tx1"/>
        </a:solidFill>
        <a:effectLst/>
      </p:bgPr>
    </p:bg>
    <p:spTree>
      <p:nvGrpSpPr>
        <p:cNvPr id="1" name=""/>
        <p:cNvGrpSpPr/>
        <p:nvPr/>
      </p:nvGrpSpPr>
      <p:grpSpPr>
        <a:xfrm>
          <a:off x="0" y="0"/>
          <a:ext cx="0" cy="0"/>
          <a:chOff x="0" y="0"/>
          <a:chExt cx="0" cy="0"/>
        </a:xfrm>
      </p:grpSpPr>
      <p:grpSp>
        <p:nvGrpSpPr>
          <p:cNvPr id="19" name="组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任意多边形(F)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1" name="任意多边形(F)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任意多边形(F)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2" name="标题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33" name="直接连接符​​(S)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文本占位符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64023" y="2300984"/>
            <a:ext cx="4827178" cy="404216"/>
          </a:xfrm>
          <a:prstGeom prst="rect">
            <a:avLst/>
          </a:prstGeom>
        </p:spPr>
        <p:txBody>
          <a:bodyPr lIns="0" tIns="0" rIns="0" bIns="0" rtlCol="0" anchor="t" anchorCtr="0">
            <a:normAutofit/>
          </a:bodyPr>
          <a:lstStyle>
            <a:lvl1pPr marL="0" indent="0">
              <a:buNone/>
              <a:defRPr sz="1800" b="1" i="0" spc="0" baseline="0">
                <a:solidFill>
                  <a:schemeClr val="tx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单击以编辑 </a:t>
            </a:r>
          </a:p>
        </p:txBody>
      </p:sp>
      <p:sp>
        <p:nvSpPr>
          <p:cNvPr id="25" name="文本占位符 2">
            <a:extLst>
              <a:ext uri="{FF2B5EF4-FFF2-40B4-BE49-F238E27FC236}">
                <a16:creationId xmlns:a16="http://schemas.microsoft.com/office/drawing/2014/main" id="{3A0EE708-F36B-444B-9A8B-D48D69535E45}"/>
              </a:ext>
            </a:extLst>
          </p:cNvPr>
          <p:cNvSpPr>
            <a:spLocks noGrp="1"/>
          </p:cNvSpPr>
          <p:nvPr>
            <p:ph type="body" idx="10" hasCustomPrompt="1"/>
          </p:nvPr>
        </p:nvSpPr>
        <p:spPr>
          <a:xfrm>
            <a:off x="6362700" y="2300984"/>
            <a:ext cx="4764829" cy="404216"/>
          </a:xfrm>
          <a:prstGeom prst="rect">
            <a:avLst/>
          </a:prstGeom>
        </p:spPr>
        <p:txBody>
          <a:bodyPr lIns="0" tIns="0" rIns="0" bIns="0" rtlCol="0" anchor="t" anchorCtr="0">
            <a:normAutofit/>
          </a:bodyPr>
          <a:lstStyle>
            <a:lvl1pPr marL="0" indent="0">
              <a:buNone/>
              <a:defRPr sz="1800" b="1" i="0" spc="0" baseline="0">
                <a:solidFill>
                  <a:schemeClr val="tx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单击以编辑 </a:t>
            </a:r>
          </a:p>
        </p:txBody>
      </p:sp>
      <p:sp>
        <p:nvSpPr>
          <p:cNvPr id="27" name="内容占位符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icrosoft YaHei UI" panose="020B0503020204020204" pitchFamily="34" charset="-122"/>
                <a:ea typeface="Microsoft YaHei UI" panose="020B0503020204020204" pitchFamily="34" charset="-122"/>
              </a:defRPr>
            </a:lvl1pPr>
            <a:lvl2pPr>
              <a:defRPr sz="1600"/>
            </a:lvl2pPr>
            <a:lvl3pPr>
              <a:defRPr sz="1600"/>
            </a:lvl3pPr>
            <a:lvl4pPr>
              <a:defRPr sz="1600"/>
            </a:lvl4pPr>
            <a:lvl5pPr>
              <a:defRPr sz="1600"/>
            </a:lvl5pPr>
          </a:lstStyle>
          <a:p>
            <a:pPr lvl="0" rtl="0"/>
            <a:r>
              <a:rPr lang="zh-CN" altLang="en-US" noProof="0"/>
              <a:t>单击此处编辑母版文本样式</a:t>
            </a:r>
          </a:p>
        </p:txBody>
      </p:sp>
      <p:sp>
        <p:nvSpPr>
          <p:cNvPr id="28" name="内容占位符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icrosoft YaHei UI" panose="020B0503020204020204" pitchFamily="34" charset="-122"/>
                <a:ea typeface="Microsoft YaHei UI" panose="020B0503020204020204" pitchFamily="34" charset="-122"/>
              </a:defRPr>
            </a:lvl1pPr>
            <a:lvl2pPr>
              <a:defRPr sz="1600"/>
            </a:lvl2pPr>
            <a:lvl3pPr>
              <a:defRPr sz="1600"/>
            </a:lvl3pPr>
            <a:lvl4pPr>
              <a:defRPr sz="1600"/>
            </a:lvl4pPr>
            <a:lvl5pPr>
              <a:defRPr sz="1600"/>
            </a:lvl5pPr>
          </a:lstStyle>
          <a:p>
            <a:pPr lvl="0" rtl="0"/>
            <a:r>
              <a:rPr lang="zh-CN" altLang="en-US" noProof="0"/>
              <a:t>单击此处编辑母版文本样式</a:t>
            </a:r>
          </a:p>
        </p:txBody>
      </p:sp>
      <p:cxnSp>
        <p:nvCxnSpPr>
          <p:cNvPr id="15" name="直接连接符​​(S)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日期占位符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lvl1pPr>
              <a:defRPr>
                <a:latin typeface="Microsoft YaHei UI" panose="020B0503020204020204" pitchFamily="34" charset="-122"/>
                <a:ea typeface="Microsoft YaHei UI" panose="020B0503020204020204" pitchFamily="34" charset="-122"/>
              </a:defRPr>
            </a:lvl1pPr>
          </a:lstStyle>
          <a:p>
            <a:fld id="{2509C519-EFBD-4557-96DE-AD744096EF1E}" type="datetime2">
              <a:rPr lang="zh-CN" altLang="en-US" smtClean="0"/>
              <a:t>2023年1月30日</a:t>
            </a:fld>
            <a:endParaRPr lang="zh-CN" altLang="en-US" dirty="0"/>
          </a:p>
        </p:txBody>
      </p:sp>
      <p:sp>
        <p:nvSpPr>
          <p:cNvPr id="3" name="页脚占位符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年度审核</a:t>
            </a:r>
            <a:endParaRPr lang="zh-CN" altLang="en-US" b="0" dirty="0"/>
          </a:p>
        </p:txBody>
      </p:sp>
      <p:sp>
        <p:nvSpPr>
          <p:cNvPr id="4" name="灯片编号占位符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lvl1pPr>
              <a:defRPr>
                <a:latin typeface="Microsoft YaHei UI" panose="020B0503020204020204" pitchFamily="34" charset="-122"/>
                <a:ea typeface="Microsoft YaHei UI" panose="020B0503020204020204" pitchFamily="34" charset="-122"/>
              </a:defRPr>
            </a:lvl1pPr>
          </a:lstStyle>
          <a:p>
            <a:fld id="{294A09A9-5501-47C1-A89A-A340965A2BE2}" type="slidenum">
              <a:rPr lang="en-US" altLang="zh-CN" smtClean="0"/>
              <a:pPr/>
              <a:t>‹#›</a:t>
            </a:fld>
            <a:endParaRPr lang="zh-CN" altLang="en-U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列">
    <p:bg>
      <p:bgPr>
        <a:solidFill>
          <a:schemeClr val="tx1"/>
        </a:solidFill>
        <a:effectLst/>
      </p:bgPr>
    </p:bg>
    <p:spTree>
      <p:nvGrpSpPr>
        <p:cNvPr id="1" name=""/>
        <p:cNvGrpSpPr/>
        <p:nvPr/>
      </p:nvGrpSpPr>
      <p:grpSpPr>
        <a:xfrm>
          <a:off x="0" y="0"/>
          <a:ext cx="0" cy="0"/>
          <a:chOff x="0" y="0"/>
          <a:chExt cx="0" cy="0"/>
        </a:xfrm>
      </p:grpSpPr>
      <p:grpSp>
        <p:nvGrpSpPr>
          <p:cNvPr id="37" name="组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任意多边形(F)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9" name="任意多边形(F)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40" name="任意多边形(F)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2" name="标题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33" name="直接连接符​​(S)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文本占位符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zh-CN" altLang="en-US" noProof="0" dirty="0"/>
              <a:t>单击以编辑 </a:t>
            </a:r>
          </a:p>
        </p:txBody>
      </p:sp>
      <p:sp>
        <p:nvSpPr>
          <p:cNvPr id="27" name="内容占位符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icrosoft YaHei UI" panose="020B0503020204020204" pitchFamily="34" charset="-122"/>
                <a:ea typeface="Microsoft YaHei UI" panose="020B0503020204020204" pitchFamily="34" charset="-122"/>
              </a:defRPr>
            </a:lvl1pPr>
            <a:lvl2pPr>
              <a:defRPr sz="1600"/>
            </a:lvl2pPr>
            <a:lvl3pPr>
              <a:defRPr sz="1600"/>
            </a:lvl3pPr>
            <a:lvl4pPr>
              <a:defRPr sz="1600"/>
            </a:lvl4pPr>
            <a:lvl5pPr>
              <a:defRPr sz="1600"/>
            </a:lvl5pPr>
          </a:lstStyle>
          <a:p>
            <a:pPr lvl="0" rtl="0"/>
            <a:r>
              <a:rPr lang="zh-CN" altLang="en-US" noProof="0"/>
              <a:t>单击此处编辑母版文本样式</a:t>
            </a:r>
          </a:p>
        </p:txBody>
      </p:sp>
      <p:sp>
        <p:nvSpPr>
          <p:cNvPr id="20" name="文本占位符 2">
            <a:extLst>
              <a:ext uri="{FF2B5EF4-FFF2-40B4-BE49-F238E27FC236}">
                <a16:creationId xmlns:a16="http://schemas.microsoft.com/office/drawing/2014/main" id="{057DFE0A-61D9-1B48-8196-EA94D04685DD}"/>
              </a:ext>
            </a:extLst>
          </p:cNvPr>
          <p:cNvSpPr>
            <a:spLocks noGrp="1"/>
          </p:cNvSpPr>
          <p:nvPr>
            <p:ph type="body" idx="10" hasCustomPrompt="1"/>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zh-CN" altLang="en-US" noProof="0" dirty="0"/>
              <a:t>单击以编辑 </a:t>
            </a:r>
          </a:p>
        </p:txBody>
      </p:sp>
      <p:sp>
        <p:nvSpPr>
          <p:cNvPr id="21" name="内容占位符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icrosoft YaHei UI" panose="020B0503020204020204" pitchFamily="34" charset="-122"/>
                <a:ea typeface="Microsoft YaHei UI" panose="020B0503020204020204" pitchFamily="34" charset="-122"/>
              </a:defRPr>
            </a:lvl1pPr>
            <a:lvl2pPr>
              <a:defRPr sz="1600"/>
            </a:lvl2pPr>
            <a:lvl3pPr>
              <a:defRPr sz="1600"/>
            </a:lvl3pPr>
            <a:lvl4pPr>
              <a:defRPr sz="1600"/>
            </a:lvl4pPr>
            <a:lvl5pPr>
              <a:defRPr sz="1600"/>
            </a:lvl5pPr>
          </a:lstStyle>
          <a:p>
            <a:pPr lvl="0" rtl="0"/>
            <a:r>
              <a:rPr lang="zh-CN" altLang="en-US" noProof="0"/>
              <a:t>单击此处编辑母版文本样式</a:t>
            </a:r>
          </a:p>
        </p:txBody>
      </p:sp>
      <p:sp>
        <p:nvSpPr>
          <p:cNvPr id="22" name="文本占位符 2">
            <a:extLst>
              <a:ext uri="{FF2B5EF4-FFF2-40B4-BE49-F238E27FC236}">
                <a16:creationId xmlns:a16="http://schemas.microsoft.com/office/drawing/2014/main" id="{368648FC-FC9A-5645-8F0C-390FFFAE180D}"/>
              </a:ext>
            </a:extLst>
          </p:cNvPr>
          <p:cNvSpPr>
            <a:spLocks noGrp="1"/>
          </p:cNvSpPr>
          <p:nvPr>
            <p:ph type="body" idx="12" hasCustomPrompt="1"/>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zh-CN" altLang="en-US" noProof="0" dirty="0"/>
              <a:t>单击以编辑 </a:t>
            </a:r>
          </a:p>
        </p:txBody>
      </p:sp>
      <p:sp>
        <p:nvSpPr>
          <p:cNvPr id="24" name="内容占位符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icrosoft YaHei UI" panose="020B0503020204020204" pitchFamily="34" charset="-122"/>
                <a:ea typeface="Microsoft YaHei UI" panose="020B0503020204020204" pitchFamily="34" charset="-122"/>
              </a:defRPr>
            </a:lvl1pPr>
            <a:lvl2pPr>
              <a:defRPr sz="1600"/>
            </a:lvl2pPr>
            <a:lvl3pPr>
              <a:defRPr sz="1600"/>
            </a:lvl3pPr>
            <a:lvl4pPr>
              <a:defRPr sz="1600"/>
            </a:lvl4pPr>
            <a:lvl5pPr>
              <a:defRPr sz="1600"/>
            </a:lvl5pPr>
          </a:lstStyle>
          <a:p>
            <a:pPr lvl="0" rtl="0"/>
            <a:r>
              <a:rPr lang="zh-CN" altLang="en-US" noProof="0"/>
              <a:t>单击此处编辑母版文本样式</a:t>
            </a:r>
          </a:p>
        </p:txBody>
      </p:sp>
      <p:cxnSp>
        <p:nvCxnSpPr>
          <p:cNvPr id="26" name="直接连接符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直接连接符​​(S)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日期占位符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lvl1pPr>
              <a:defRPr>
                <a:latin typeface="Microsoft YaHei UI" panose="020B0503020204020204" pitchFamily="34" charset="-122"/>
                <a:ea typeface="Microsoft YaHei UI" panose="020B0503020204020204" pitchFamily="34" charset="-122"/>
              </a:defRPr>
            </a:lvl1pPr>
          </a:lstStyle>
          <a:p>
            <a:fld id="{9FB83762-450F-4313-879F-500BE05B7287}" type="datetime2">
              <a:rPr lang="zh-CN" altLang="en-US" smtClean="0"/>
              <a:t>2023年1月30日</a:t>
            </a:fld>
            <a:endParaRPr lang="zh-CN" altLang="en-US" dirty="0"/>
          </a:p>
        </p:txBody>
      </p:sp>
      <p:sp>
        <p:nvSpPr>
          <p:cNvPr id="3" name="页脚占位符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年度审核</a:t>
            </a:r>
            <a:endParaRPr lang="zh-CN" altLang="en-US" b="0" dirty="0"/>
          </a:p>
        </p:txBody>
      </p:sp>
      <p:sp>
        <p:nvSpPr>
          <p:cNvPr id="4" name="灯片编号占位符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lvl1pPr>
              <a:defRPr>
                <a:latin typeface="Microsoft YaHei UI" panose="020B0503020204020204" pitchFamily="34" charset="-122"/>
                <a:ea typeface="Microsoft YaHei UI" panose="020B0503020204020204" pitchFamily="34" charset="-122"/>
              </a:defRPr>
            </a:lvl1pPr>
          </a:lstStyle>
          <a:p>
            <a:fld id="{294A09A9-5501-47C1-A89A-A340965A2BE2}" type="slidenum">
              <a:rPr lang="en-US" altLang="zh-CN" smtClean="0"/>
              <a:pPr/>
              <a:t>‹#›</a:t>
            </a:fld>
            <a:endParaRPr lang="zh-CN" altLang="en-U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摘要 ">
    <p:bg>
      <p:bgPr>
        <a:solidFill>
          <a:schemeClr val="tx1"/>
        </a:solidFill>
        <a:effectLst/>
      </p:bgPr>
    </p:bg>
    <p:spTree>
      <p:nvGrpSpPr>
        <p:cNvPr id="1" name=""/>
        <p:cNvGrpSpPr/>
        <p:nvPr/>
      </p:nvGrpSpPr>
      <p:grpSpPr>
        <a:xfrm>
          <a:off x="0" y="0"/>
          <a:ext cx="0" cy="0"/>
          <a:chOff x="0" y="0"/>
          <a:chExt cx="0" cy="0"/>
        </a:xfrm>
      </p:grpSpPr>
      <p:sp>
        <p:nvSpPr>
          <p:cNvPr id="32" name="标题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33" name="直接连接符​​(S)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文本占位符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p>
        </p:txBody>
      </p:sp>
      <p:grpSp>
        <p:nvGrpSpPr>
          <p:cNvPr id="15" name="组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任意多边形(F)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任意多边形(F)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8" name="任意多边形(F)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4" name="文本占位符 3">
            <a:extLst>
              <a:ext uri="{FF2B5EF4-FFF2-40B4-BE49-F238E27FC236}">
                <a16:creationId xmlns:a16="http://schemas.microsoft.com/office/drawing/2014/main" id="{FF85D552-3AFC-4D21-A944-9D41E128A96E}"/>
              </a:ext>
            </a:extLst>
          </p:cNvPr>
          <p:cNvSpPr>
            <a:spLocks noGrp="1"/>
          </p:cNvSpPr>
          <p:nvPr>
            <p:ph type="body" sz="quarter" idx="12" hasCustomPrompt="1"/>
          </p:nvPr>
        </p:nvSpPr>
        <p:spPr>
          <a:xfrm>
            <a:off x="952500" y="2286000"/>
            <a:ext cx="4838700" cy="315915"/>
          </a:xfrm>
        </p:spPr>
        <p:txBody>
          <a:bodyPr rtlCol="0">
            <a:noAutofit/>
          </a:bodyPr>
          <a:lstStyle>
            <a:lvl1pPr>
              <a:buNone/>
              <a:defRPr sz="1800" b="1" spc="0" baseline="0">
                <a:solidFill>
                  <a:schemeClr val="tx2"/>
                </a:solidFill>
                <a:latin typeface="Microsoft YaHei UI" panose="020B0503020204020204" pitchFamily="34" charset="-122"/>
                <a:ea typeface="Microsoft YaHei UI" panose="020B0503020204020204" pitchFamily="34" charset="-122"/>
              </a:defRPr>
            </a:lvl1pPr>
            <a:lvl2pPr>
              <a:buNone/>
              <a:defRPr/>
            </a:lvl2pPr>
            <a:lvl3pPr>
              <a:buNone/>
              <a:defRPr/>
            </a:lvl3pPr>
            <a:lvl4pPr>
              <a:buNone/>
              <a:defRPr/>
            </a:lvl4pPr>
            <a:lvl5pPr>
              <a:buNone/>
              <a:defRPr/>
            </a:lvl5pPr>
          </a:lstStyle>
          <a:p>
            <a:pPr lvl="0" rtl="0"/>
            <a:r>
              <a:rPr lang="zh-CN" altLang="en-US" noProof="0" dirty="0"/>
              <a:t>单击以编辑</a:t>
            </a:r>
          </a:p>
        </p:txBody>
      </p:sp>
      <p:sp>
        <p:nvSpPr>
          <p:cNvPr id="21" name="文本占位符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p>
        </p:txBody>
      </p:sp>
      <p:sp>
        <p:nvSpPr>
          <p:cNvPr id="22" name="文本占位符 3">
            <a:extLst>
              <a:ext uri="{FF2B5EF4-FFF2-40B4-BE49-F238E27FC236}">
                <a16:creationId xmlns:a16="http://schemas.microsoft.com/office/drawing/2014/main" id="{EE50320A-D017-45C6-9986-94BC43911E98}"/>
              </a:ext>
            </a:extLst>
          </p:cNvPr>
          <p:cNvSpPr>
            <a:spLocks noGrp="1"/>
          </p:cNvSpPr>
          <p:nvPr>
            <p:ph type="body" sz="quarter" idx="14" hasCustomPrompt="1"/>
          </p:nvPr>
        </p:nvSpPr>
        <p:spPr>
          <a:xfrm>
            <a:off x="953655" y="3470942"/>
            <a:ext cx="4838700" cy="315915"/>
          </a:xfrm>
        </p:spPr>
        <p:txBody>
          <a:bodyPr rtlCol="0">
            <a:noAutofit/>
          </a:bodyPr>
          <a:lstStyle>
            <a:lvl1pPr>
              <a:buNone/>
              <a:defRPr sz="1800" b="1" spc="0" baseline="0">
                <a:solidFill>
                  <a:schemeClr val="tx2"/>
                </a:solidFill>
                <a:latin typeface="Microsoft YaHei UI" panose="020B0503020204020204" pitchFamily="34" charset="-122"/>
                <a:ea typeface="Microsoft YaHei UI" panose="020B0503020204020204" pitchFamily="34" charset="-122"/>
              </a:defRPr>
            </a:lvl1pPr>
            <a:lvl2pPr>
              <a:buNone/>
              <a:defRPr/>
            </a:lvl2pPr>
            <a:lvl3pPr>
              <a:buNone/>
              <a:defRPr/>
            </a:lvl3pPr>
            <a:lvl4pPr>
              <a:buNone/>
              <a:defRPr/>
            </a:lvl4pPr>
            <a:lvl5pPr>
              <a:buNone/>
              <a:defRPr/>
            </a:lvl5pPr>
          </a:lstStyle>
          <a:p>
            <a:pPr lvl="0" rtl="0"/>
            <a:r>
              <a:rPr lang="zh-CN" altLang="en-US" noProof="0" dirty="0"/>
              <a:t>单击以编辑</a:t>
            </a:r>
          </a:p>
        </p:txBody>
      </p:sp>
      <p:sp>
        <p:nvSpPr>
          <p:cNvPr id="23" name="文本占位符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p>
        </p:txBody>
      </p:sp>
      <p:sp>
        <p:nvSpPr>
          <p:cNvPr id="24" name="文本占位符 3">
            <a:extLst>
              <a:ext uri="{FF2B5EF4-FFF2-40B4-BE49-F238E27FC236}">
                <a16:creationId xmlns:a16="http://schemas.microsoft.com/office/drawing/2014/main" id="{1F528150-326B-4BB3-AC38-7FC805DB6BA7}"/>
              </a:ext>
            </a:extLst>
          </p:cNvPr>
          <p:cNvSpPr>
            <a:spLocks noGrp="1"/>
          </p:cNvSpPr>
          <p:nvPr>
            <p:ph type="body" sz="quarter" idx="16" hasCustomPrompt="1"/>
          </p:nvPr>
        </p:nvSpPr>
        <p:spPr>
          <a:xfrm>
            <a:off x="952500" y="4646997"/>
            <a:ext cx="4838700" cy="315915"/>
          </a:xfrm>
        </p:spPr>
        <p:txBody>
          <a:bodyPr rtlCol="0">
            <a:noAutofit/>
          </a:bodyPr>
          <a:lstStyle>
            <a:lvl1pPr>
              <a:buNone/>
              <a:defRPr sz="1800" b="1" spc="0" baseline="0">
                <a:solidFill>
                  <a:schemeClr val="tx2"/>
                </a:solidFill>
                <a:latin typeface="Microsoft YaHei UI" panose="020B0503020204020204" pitchFamily="34" charset="-122"/>
                <a:ea typeface="Microsoft YaHei UI" panose="020B0503020204020204" pitchFamily="34" charset="-122"/>
              </a:defRPr>
            </a:lvl1pPr>
            <a:lvl2pPr>
              <a:buNone/>
              <a:defRPr/>
            </a:lvl2pPr>
            <a:lvl3pPr>
              <a:buNone/>
              <a:defRPr/>
            </a:lvl3pPr>
            <a:lvl4pPr>
              <a:buNone/>
              <a:defRPr/>
            </a:lvl4pPr>
            <a:lvl5pPr>
              <a:buNone/>
              <a:defRPr/>
            </a:lvl5pPr>
          </a:lstStyle>
          <a:p>
            <a:pPr lvl="0" rtl="0"/>
            <a:r>
              <a:rPr lang="zh-CN" altLang="en-US" noProof="0" dirty="0"/>
              <a:t>单击以编辑</a:t>
            </a:r>
          </a:p>
        </p:txBody>
      </p:sp>
      <p:sp>
        <p:nvSpPr>
          <p:cNvPr id="25" name="文本占位符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p>
        </p:txBody>
      </p:sp>
      <p:sp>
        <p:nvSpPr>
          <p:cNvPr id="26" name="文本占位符 3">
            <a:extLst>
              <a:ext uri="{FF2B5EF4-FFF2-40B4-BE49-F238E27FC236}">
                <a16:creationId xmlns:a16="http://schemas.microsoft.com/office/drawing/2014/main" id="{29E4D063-8666-4D7A-B8C8-2B9383F798E0}"/>
              </a:ext>
            </a:extLst>
          </p:cNvPr>
          <p:cNvSpPr>
            <a:spLocks noGrp="1"/>
          </p:cNvSpPr>
          <p:nvPr>
            <p:ph type="body" sz="quarter" idx="18" hasCustomPrompt="1"/>
          </p:nvPr>
        </p:nvSpPr>
        <p:spPr>
          <a:xfrm>
            <a:off x="6399647" y="2286000"/>
            <a:ext cx="4838700" cy="315915"/>
          </a:xfrm>
        </p:spPr>
        <p:txBody>
          <a:bodyPr rtlCol="0">
            <a:noAutofit/>
          </a:bodyPr>
          <a:lstStyle>
            <a:lvl1pPr>
              <a:buNone/>
              <a:defRPr sz="1800" b="1" spc="0" baseline="0">
                <a:solidFill>
                  <a:schemeClr val="tx2"/>
                </a:solidFill>
                <a:latin typeface="Microsoft YaHei UI" panose="020B0503020204020204" pitchFamily="34" charset="-122"/>
                <a:ea typeface="Microsoft YaHei UI" panose="020B0503020204020204" pitchFamily="34" charset="-122"/>
              </a:defRPr>
            </a:lvl1pPr>
            <a:lvl2pPr>
              <a:buNone/>
              <a:defRPr/>
            </a:lvl2pPr>
            <a:lvl3pPr>
              <a:buNone/>
              <a:defRPr/>
            </a:lvl3pPr>
            <a:lvl4pPr>
              <a:buNone/>
              <a:defRPr/>
            </a:lvl4pPr>
            <a:lvl5pPr>
              <a:buNone/>
              <a:defRPr/>
            </a:lvl5pPr>
          </a:lstStyle>
          <a:p>
            <a:pPr lvl="0" rtl="0"/>
            <a:r>
              <a:rPr lang="zh-CN" altLang="en-US" noProof="0" dirty="0"/>
              <a:t>单击以编辑</a:t>
            </a:r>
          </a:p>
        </p:txBody>
      </p:sp>
      <p:sp>
        <p:nvSpPr>
          <p:cNvPr id="27" name="文本占位符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p>
        </p:txBody>
      </p:sp>
      <p:sp>
        <p:nvSpPr>
          <p:cNvPr id="28" name="文本占位符 3">
            <a:extLst>
              <a:ext uri="{FF2B5EF4-FFF2-40B4-BE49-F238E27FC236}">
                <a16:creationId xmlns:a16="http://schemas.microsoft.com/office/drawing/2014/main" id="{2CF285B7-A950-4326-A4D5-F5D542D2D65B}"/>
              </a:ext>
            </a:extLst>
          </p:cNvPr>
          <p:cNvSpPr>
            <a:spLocks noGrp="1"/>
          </p:cNvSpPr>
          <p:nvPr>
            <p:ph type="body" sz="quarter" idx="20" hasCustomPrompt="1"/>
          </p:nvPr>
        </p:nvSpPr>
        <p:spPr>
          <a:xfrm>
            <a:off x="6399647" y="3470942"/>
            <a:ext cx="4838700" cy="315915"/>
          </a:xfrm>
        </p:spPr>
        <p:txBody>
          <a:bodyPr rtlCol="0">
            <a:noAutofit/>
          </a:bodyPr>
          <a:lstStyle>
            <a:lvl1pPr>
              <a:buNone/>
              <a:defRPr sz="1800" b="1" spc="0" baseline="0">
                <a:solidFill>
                  <a:schemeClr val="tx2"/>
                </a:solidFill>
                <a:latin typeface="Microsoft YaHei UI" panose="020B0503020204020204" pitchFamily="34" charset="-122"/>
                <a:ea typeface="Microsoft YaHei UI" panose="020B0503020204020204" pitchFamily="34" charset="-122"/>
              </a:defRPr>
            </a:lvl1pPr>
            <a:lvl2pPr>
              <a:buNone/>
              <a:defRPr/>
            </a:lvl2pPr>
            <a:lvl3pPr>
              <a:buNone/>
              <a:defRPr/>
            </a:lvl3pPr>
            <a:lvl4pPr>
              <a:buNone/>
              <a:defRPr/>
            </a:lvl4pPr>
            <a:lvl5pPr>
              <a:buNone/>
              <a:defRPr/>
            </a:lvl5pPr>
          </a:lstStyle>
          <a:p>
            <a:pPr lvl="0" rtl="0"/>
            <a:r>
              <a:rPr lang="zh-CN" altLang="en-US" noProof="0" dirty="0"/>
              <a:t>单击以编辑</a:t>
            </a:r>
          </a:p>
        </p:txBody>
      </p:sp>
      <p:sp>
        <p:nvSpPr>
          <p:cNvPr id="2" name="日期占位符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lvl1pPr>
              <a:defRPr>
                <a:latin typeface="Microsoft YaHei UI" panose="020B0503020204020204" pitchFamily="34" charset="-122"/>
                <a:ea typeface="Microsoft YaHei UI" panose="020B0503020204020204" pitchFamily="34" charset="-122"/>
              </a:defRPr>
            </a:lvl1pPr>
          </a:lstStyle>
          <a:p>
            <a:fld id="{1504BA7A-E770-48B4-9ED2-522E084E8405}" type="datetime2">
              <a:rPr lang="zh-CN" altLang="en-US" smtClean="0"/>
              <a:t>2023年1月30日</a:t>
            </a:fld>
            <a:endParaRPr lang="zh-CN" altLang="en-US" dirty="0"/>
          </a:p>
        </p:txBody>
      </p:sp>
      <p:sp>
        <p:nvSpPr>
          <p:cNvPr id="5" name="页脚占位符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年度审核</a:t>
            </a:r>
            <a:endParaRPr lang="zh-CN" altLang="en-US" b="0" dirty="0"/>
          </a:p>
        </p:txBody>
      </p:sp>
      <p:sp>
        <p:nvSpPr>
          <p:cNvPr id="6" name="幻灯片编号占位符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lvl1pPr>
              <a:defRPr>
                <a:latin typeface="Microsoft YaHei UI" panose="020B0503020204020204" pitchFamily="34" charset="-122"/>
                <a:ea typeface="Microsoft YaHei UI" panose="020B0503020204020204" pitchFamily="34" charset="-122"/>
              </a:defRPr>
            </a:lvl1pPr>
          </a:lstStyle>
          <a:p>
            <a:fld id="{294A09A9-5501-47C1-A89A-A340965A2BE2}" type="slidenum">
              <a:rPr lang="en-US" altLang="zh-CN" smtClean="0"/>
              <a:pPr/>
              <a:t>‹#›</a:t>
            </a:fld>
            <a:endParaRPr lang="zh-CN" altLang="en-U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谢谢">
    <p:bg>
      <p:bgPr>
        <a:solidFill>
          <a:schemeClr val="tx1"/>
        </a:solidFill>
        <a:effectLst/>
      </p:bgPr>
    </p:bg>
    <p:spTree>
      <p:nvGrpSpPr>
        <p:cNvPr id="1" name=""/>
        <p:cNvGrpSpPr/>
        <p:nvPr/>
      </p:nvGrpSpPr>
      <p:grpSpPr>
        <a:xfrm>
          <a:off x="0" y="0"/>
          <a:ext cx="0" cy="0"/>
          <a:chOff x="0" y="0"/>
          <a:chExt cx="0" cy="0"/>
        </a:xfrm>
      </p:grpSpPr>
      <p:sp>
        <p:nvSpPr>
          <p:cNvPr id="16" name="文本占位符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17" name="副标题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26" name="标题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27" name="直接连接符​​(S)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图片占位符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grpSp>
        <p:nvGrpSpPr>
          <p:cNvPr id="30" name="组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任意多边形(F)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2" name="任意多边形(F)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3" name="任意多边形(F)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议程">
    <p:spTree>
      <p:nvGrpSpPr>
        <p:cNvPr id="1" name=""/>
        <p:cNvGrpSpPr/>
        <p:nvPr/>
      </p:nvGrpSpPr>
      <p:grpSpPr>
        <a:xfrm>
          <a:off x="0" y="0"/>
          <a:ext cx="0" cy="0"/>
          <a:chOff x="0" y="0"/>
          <a:chExt cx="0" cy="0"/>
        </a:xfrm>
      </p:grpSpPr>
      <p:grpSp>
        <p:nvGrpSpPr>
          <p:cNvPr id="6" name="组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自选图形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8" name="任意多边形(F)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9" name="任意多边形(F)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任意多边形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任意多边形(F)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2" name="标题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13" name="直接连接符​​(S)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文本占位符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15" name="文本占位符 29">
            <a:extLst>
              <a:ext uri="{FF2B5EF4-FFF2-40B4-BE49-F238E27FC236}">
                <a16:creationId xmlns:a16="http://schemas.microsoft.com/office/drawing/2014/main" id="{18ABDA74-C3EC-274D-BE87-AC5B825A2A4C}"/>
              </a:ext>
            </a:extLst>
          </p:cNvPr>
          <p:cNvSpPr>
            <a:spLocks noGrp="1"/>
          </p:cNvSpPr>
          <p:nvPr>
            <p:ph type="body" sz="quarter" idx="14" hasCustomPrompt="1"/>
          </p:nvPr>
        </p:nvSpPr>
        <p:spPr>
          <a:xfrm>
            <a:off x="952500" y="2209800"/>
            <a:ext cx="2133600" cy="205837"/>
          </a:xfrm>
        </p:spPr>
        <p:txBody>
          <a:bodyPr lIns="0" tIns="0" rIns="0" bIns="0" rtlCol="0">
            <a:noAutofit/>
          </a:bodyPr>
          <a:lstStyle>
            <a:lvl1pPr marL="0" indent="0">
              <a:lnSpc>
                <a:spcPct val="100000"/>
              </a:lnSpc>
              <a:spcBef>
                <a:spcPts val="400"/>
              </a:spcBef>
              <a:buNone/>
              <a:defRPr sz="1800" b="1" i="0">
                <a:solidFill>
                  <a:schemeClr val="tx2"/>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cxnSp>
        <p:nvCxnSpPr>
          <p:cNvPr id="16" name="直接连接符​​(S)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文本占位符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18" name="文本占位符 29">
            <a:extLst>
              <a:ext uri="{FF2B5EF4-FFF2-40B4-BE49-F238E27FC236}">
                <a16:creationId xmlns:a16="http://schemas.microsoft.com/office/drawing/2014/main" id="{0E9E9D03-0186-5B4C-A73F-95ADCD08A44A}"/>
              </a:ext>
            </a:extLst>
          </p:cNvPr>
          <p:cNvSpPr>
            <a:spLocks noGrp="1"/>
          </p:cNvSpPr>
          <p:nvPr>
            <p:ph type="body" sz="quarter" idx="16" hasCustomPrompt="1"/>
          </p:nvPr>
        </p:nvSpPr>
        <p:spPr>
          <a:xfrm>
            <a:off x="3663042" y="2209800"/>
            <a:ext cx="2128157" cy="205837"/>
          </a:xfrm>
        </p:spPr>
        <p:txBody>
          <a:bodyPr lIns="0" tIns="0" rIns="0" bIns="0" rtlCol="0">
            <a:noAutofit/>
          </a:bodyPr>
          <a:lstStyle>
            <a:lvl1pPr marL="0" indent="0">
              <a:lnSpc>
                <a:spcPct val="100000"/>
              </a:lnSpc>
              <a:spcBef>
                <a:spcPts val="400"/>
              </a:spcBef>
              <a:buNone/>
              <a:defRPr sz="1800" b="1" i="0">
                <a:solidFill>
                  <a:schemeClr val="tx2"/>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a:t>
            </a:r>
          </a:p>
        </p:txBody>
      </p:sp>
      <p:cxnSp>
        <p:nvCxnSpPr>
          <p:cNvPr id="20" name="直接连接符​​(S)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文本占位符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22" name="文本占位符 29">
            <a:extLst>
              <a:ext uri="{FF2B5EF4-FFF2-40B4-BE49-F238E27FC236}">
                <a16:creationId xmlns:a16="http://schemas.microsoft.com/office/drawing/2014/main" id="{97DCC038-CDD3-1D48-B8BA-2617616935C5}"/>
              </a:ext>
            </a:extLst>
          </p:cNvPr>
          <p:cNvSpPr>
            <a:spLocks noGrp="1"/>
          </p:cNvSpPr>
          <p:nvPr>
            <p:ph type="body" sz="quarter" idx="20" hasCustomPrompt="1"/>
          </p:nvPr>
        </p:nvSpPr>
        <p:spPr>
          <a:xfrm>
            <a:off x="952500" y="4522803"/>
            <a:ext cx="2133600" cy="205837"/>
          </a:xfrm>
        </p:spPr>
        <p:txBody>
          <a:bodyPr lIns="0" tIns="0" rIns="0" bIns="0" rtlCol="0">
            <a:noAutofit/>
          </a:bodyPr>
          <a:lstStyle>
            <a:lvl1pPr marL="0" indent="0">
              <a:lnSpc>
                <a:spcPct val="100000"/>
              </a:lnSpc>
              <a:spcBef>
                <a:spcPts val="400"/>
              </a:spcBef>
              <a:buNone/>
              <a:defRPr sz="1800" b="1" i="0">
                <a:solidFill>
                  <a:schemeClr val="tx2"/>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cxnSp>
        <p:nvCxnSpPr>
          <p:cNvPr id="23" name="直接连接符​​(S)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文本占位符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25" name="文本占位符 29">
            <a:extLst>
              <a:ext uri="{FF2B5EF4-FFF2-40B4-BE49-F238E27FC236}">
                <a16:creationId xmlns:a16="http://schemas.microsoft.com/office/drawing/2014/main" id="{773FBF72-A3D8-2F4E-BAD2-2755F0BE4A47}"/>
              </a:ext>
            </a:extLst>
          </p:cNvPr>
          <p:cNvSpPr>
            <a:spLocks noGrp="1"/>
          </p:cNvSpPr>
          <p:nvPr>
            <p:ph type="body" sz="quarter" idx="22" hasCustomPrompt="1"/>
          </p:nvPr>
        </p:nvSpPr>
        <p:spPr>
          <a:xfrm>
            <a:off x="3663042" y="4522803"/>
            <a:ext cx="2128157" cy="205837"/>
          </a:xfrm>
        </p:spPr>
        <p:txBody>
          <a:bodyPr lIns="0" tIns="0" rIns="0" bIns="0" rtlCol="0">
            <a:noAutofit/>
          </a:bodyPr>
          <a:lstStyle>
            <a:lvl1pPr marL="0" indent="0">
              <a:lnSpc>
                <a:spcPct val="100000"/>
              </a:lnSpc>
              <a:spcBef>
                <a:spcPts val="400"/>
              </a:spcBef>
              <a:buNone/>
              <a:defRPr sz="1800" b="1" i="0">
                <a:solidFill>
                  <a:schemeClr val="tx2"/>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cxnSp>
        <p:nvCxnSpPr>
          <p:cNvPr id="26" name="直接连接符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文本占位符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28" name="文本占位符 29">
            <a:extLst>
              <a:ext uri="{FF2B5EF4-FFF2-40B4-BE49-F238E27FC236}">
                <a16:creationId xmlns:a16="http://schemas.microsoft.com/office/drawing/2014/main" id="{DD138509-2AA1-D540-90D6-288474956619}"/>
              </a:ext>
            </a:extLst>
          </p:cNvPr>
          <p:cNvSpPr>
            <a:spLocks noGrp="1"/>
          </p:cNvSpPr>
          <p:nvPr>
            <p:ph type="body" sz="quarter" idx="24" hasCustomPrompt="1"/>
          </p:nvPr>
        </p:nvSpPr>
        <p:spPr>
          <a:xfrm>
            <a:off x="6367054" y="4522803"/>
            <a:ext cx="2129245" cy="205837"/>
          </a:xfrm>
        </p:spPr>
        <p:txBody>
          <a:bodyPr lIns="0" tIns="0" rIns="0" bIns="0" rtlCol="0">
            <a:noAutofit/>
          </a:bodyPr>
          <a:lstStyle>
            <a:lvl1pPr marL="0" indent="0">
              <a:lnSpc>
                <a:spcPct val="100000"/>
              </a:lnSpc>
              <a:spcBef>
                <a:spcPts val="400"/>
              </a:spcBef>
              <a:buNone/>
              <a:defRPr sz="1800" b="1" i="0">
                <a:solidFill>
                  <a:schemeClr val="tx2"/>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sp>
        <p:nvSpPr>
          <p:cNvPr id="2" name="日期占位符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lvl1pPr>
              <a:defRPr>
                <a:latin typeface="Microsoft YaHei UI" panose="020B0503020204020204" pitchFamily="34" charset="-122"/>
                <a:ea typeface="Microsoft YaHei UI" panose="020B0503020204020204" pitchFamily="34" charset="-122"/>
              </a:defRPr>
            </a:lvl1pPr>
          </a:lstStyle>
          <a:p>
            <a:fld id="{80B8DED7-50F6-4F4F-9763-42A576EB505B}" type="datetime2">
              <a:rPr lang="zh-CN" altLang="en-US" smtClean="0"/>
              <a:t>2023年1月30日</a:t>
            </a:fld>
            <a:endParaRPr lang="zh-CN" altLang="en-US" dirty="0"/>
          </a:p>
        </p:txBody>
      </p:sp>
      <p:sp>
        <p:nvSpPr>
          <p:cNvPr id="3" name="页脚占位符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年度审核</a:t>
            </a:r>
            <a:endParaRPr lang="zh-CN" altLang="en-US" b="0" dirty="0"/>
          </a:p>
        </p:txBody>
      </p:sp>
      <p:sp>
        <p:nvSpPr>
          <p:cNvPr id="4" name="灯片编号占位符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lvl1pPr>
              <a:defRPr>
                <a:latin typeface="Microsoft YaHei UI" panose="020B0503020204020204" pitchFamily="34" charset="-122"/>
                <a:ea typeface="Microsoft YaHei UI" panose="020B0503020204020204" pitchFamily="34" charset="-122"/>
              </a:defRPr>
            </a:lvl1pPr>
          </a:lstStyle>
          <a:p>
            <a:fld id="{294A09A9-5501-47C1-A89A-A340965A2BE2}" type="slidenum">
              <a:rPr lang="en-US" altLang="zh-CN" smtClean="0"/>
              <a:pPr/>
              <a:t>‹#›</a:t>
            </a:fld>
            <a:endParaRPr lang="zh-CN" altLang="en-U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简介">
    <p:spTree>
      <p:nvGrpSpPr>
        <p:cNvPr id="1" name=""/>
        <p:cNvGrpSpPr/>
        <p:nvPr/>
      </p:nvGrpSpPr>
      <p:grpSpPr>
        <a:xfrm>
          <a:off x="0" y="0"/>
          <a:ext cx="0" cy="0"/>
          <a:chOff x="0" y="0"/>
          <a:chExt cx="0" cy="0"/>
        </a:xfrm>
      </p:grpSpPr>
      <p:grpSp>
        <p:nvGrpSpPr>
          <p:cNvPr id="13" name="组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任意多边形(F)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任意多边形(F)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19" name="任意多边形(F)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4" name="图片占位符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9" name="标题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17" name="直接连接符​​(S)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文本占位符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2" name="日期占位符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lvl1pPr>
              <a:defRPr>
                <a:latin typeface="Microsoft YaHei UI" panose="020B0503020204020204" pitchFamily="34" charset="-122"/>
                <a:ea typeface="Microsoft YaHei UI" panose="020B0503020204020204" pitchFamily="34" charset="-122"/>
              </a:defRPr>
            </a:lvl1pPr>
          </a:lstStyle>
          <a:p>
            <a:fld id="{46235E2E-67F1-433F-80D4-B8E06E5EF337}" type="datetime2">
              <a:rPr lang="zh-CN" altLang="en-US" noProof="0" smtClean="0"/>
              <a:t>2023年1月30日</a:t>
            </a:fld>
            <a:endParaRPr lang="zh-CN" altLang="en-US" noProof="0" dirty="0"/>
          </a:p>
        </p:txBody>
      </p:sp>
      <p:sp>
        <p:nvSpPr>
          <p:cNvPr id="3" name="页脚占位符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dirty="0"/>
              <a:t>年度审核</a:t>
            </a:r>
            <a:endParaRPr lang="zh-CN" altLang="en-US" b="0" noProof="0" dirty="0"/>
          </a:p>
        </p:txBody>
      </p:sp>
      <p:sp>
        <p:nvSpPr>
          <p:cNvPr id="4" name="灯片编号占位符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lvl1pPr>
              <a:defRPr>
                <a:latin typeface="Microsoft YaHei UI" panose="020B0503020204020204" pitchFamily="34" charset="-122"/>
                <a:ea typeface="Microsoft YaHei UI" panose="020B0503020204020204" pitchFamily="34" charset="-122"/>
              </a:defRPr>
            </a:lvl1pPr>
          </a:lstStyle>
          <a:p>
            <a:fld id="{294A09A9-5501-47C1-A89A-A340965A2BE2}" type="slidenum">
              <a:rPr lang="en-US" altLang="zh-CN" noProof="0" smtClean="0"/>
              <a:pPr/>
              <a:t>‹#›</a:t>
            </a:fld>
            <a:endParaRPr lang="zh-CN" altLang="en-US"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休息时间">
    <p:bg>
      <p:bgPr>
        <a:solidFill>
          <a:schemeClr val="tx1"/>
        </a:solidFill>
        <a:effectLst/>
      </p:bgPr>
    </p:bg>
    <p:spTree>
      <p:nvGrpSpPr>
        <p:cNvPr id="1" name=""/>
        <p:cNvGrpSpPr/>
        <p:nvPr/>
      </p:nvGrpSpPr>
      <p:grpSpPr>
        <a:xfrm>
          <a:off x="0" y="0"/>
          <a:ext cx="0" cy="0"/>
          <a:chOff x="0" y="0"/>
          <a:chExt cx="0" cy="0"/>
        </a:xfrm>
      </p:grpSpPr>
      <p:sp>
        <p:nvSpPr>
          <p:cNvPr id="21" name="图片占位符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18" name="标题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20" name="直接连接符​​(S)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组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任意多边形(F)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4" name="任意多边形(F)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5" name="任意多边形(F)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表">
    <p:bg>
      <p:bgPr>
        <a:solidFill>
          <a:schemeClr val="tx1"/>
        </a:solidFill>
        <a:effectLst/>
      </p:bgPr>
    </p:bg>
    <p:spTree>
      <p:nvGrpSpPr>
        <p:cNvPr id="1" name=""/>
        <p:cNvGrpSpPr/>
        <p:nvPr/>
      </p:nvGrpSpPr>
      <p:grpSpPr>
        <a:xfrm>
          <a:off x="0" y="0"/>
          <a:ext cx="0" cy="0"/>
          <a:chOff x="0" y="0"/>
          <a:chExt cx="0" cy="0"/>
        </a:xfrm>
      </p:grpSpPr>
      <p:sp>
        <p:nvSpPr>
          <p:cNvPr id="6" name="图表占位符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zh-CN" altLang="en-US" noProof="0"/>
              <a:t>单击图标添加图表</a:t>
            </a:r>
          </a:p>
        </p:txBody>
      </p:sp>
      <p:sp>
        <p:nvSpPr>
          <p:cNvPr id="16" name="标题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zh-CN" altLang="en-US" noProof="0"/>
              <a:t>单击以编辑 </a:t>
            </a:r>
          </a:p>
        </p:txBody>
      </p:sp>
      <p:sp>
        <p:nvSpPr>
          <p:cNvPr id="2" name="日期占位符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56E04BD8-DEB2-4DB6-8921-C8176DF0EB17}" type="datetime2">
              <a:rPr lang="zh-CN" altLang="en-US" noProof="0" smtClean="0">
                <a:latin typeface="+mn-lt"/>
              </a:rPr>
              <a:t>2023年1月30日</a:t>
            </a:fld>
            <a:endParaRPr lang="zh-CN" altLang="en-US" noProof="0">
              <a:latin typeface="+mn-lt"/>
            </a:endParaRPr>
          </a:p>
        </p:txBody>
      </p:sp>
      <p:sp>
        <p:nvSpPr>
          <p:cNvPr id="3" name="页脚占位符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zh-CN" altLang="en-US" noProof="0"/>
              <a:t>年度审核</a:t>
            </a:r>
            <a:endParaRPr lang="zh-CN" altLang="en-US" b="0" noProof="0"/>
          </a:p>
        </p:txBody>
      </p:sp>
      <p:sp>
        <p:nvSpPr>
          <p:cNvPr id="4" name="灯片编号占位符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US" altLang="zh-CN" noProof="0" smtClean="0"/>
              <a:pPr/>
              <a:t>‹#›</a:t>
            </a:fld>
            <a:endParaRPr lang="zh-CN" altLang="en-US"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格">
    <p:bg>
      <p:bgPr>
        <a:solidFill>
          <a:schemeClr val="tx1"/>
        </a:solidFill>
        <a:effectLst/>
      </p:bgPr>
    </p:bg>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zh-CN" altLang="en-US" noProof="0"/>
              <a:t>单击以编辑 </a:t>
            </a:r>
          </a:p>
        </p:txBody>
      </p:sp>
      <p:sp>
        <p:nvSpPr>
          <p:cNvPr id="9" name="表格占位符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zh-CN" altLang="en-US" noProof="0"/>
              <a:t>单击图标添加表格</a:t>
            </a:r>
          </a:p>
        </p:txBody>
      </p:sp>
      <p:sp>
        <p:nvSpPr>
          <p:cNvPr id="2" name="日期占位符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5618353C-B2AA-43F5-B6ED-6EE257877897}" type="datetime2">
              <a:rPr lang="zh-CN" altLang="en-US" noProof="0" smtClean="0">
                <a:latin typeface="+mn-lt"/>
              </a:rPr>
              <a:t>2023年1月30日</a:t>
            </a:fld>
            <a:endParaRPr lang="zh-CN" altLang="en-US" noProof="0">
              <a:latin typeface="+mn-lt"/>
            </a:endParaRPr>
          </a:p>
        </p:txBody>
      </p:sp>
      <p:sp>
        <p:nvSpPr>
          <p:cNvPr id="3" name="页脚占位符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zh-CN" altLang="en-US" noProof="0"/>
              <a:t>年度审核</a:t>
            </a:r>
            <a:endParaRPr lang="zh-CN" altLang="en-US" b="0" noProof="0"/>
          </a:p>
        </p:txBody>
      </p:sp>
      <p:sp>
        <p:nvSpPr>
          <p:cNvPr id="4" name="灯片编号占位符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US" altLang="zh-CN" noProof="0" smtClean="0"/>
              <a:pPr/>
              <a:t>‹#›</a:t>
            </a:fld>
            <a:endParaRPr lang="zh-CN" altLang="en-US"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引言">
    <p:bg>
      <p:bgPr>
        <a:solidFill>
          <a:schemeClr val="tx1"/>
        </a:solidFill>
        <a:effectLst/>
      </p:bgPr>
    </p:bg>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sp>
        <p:nvSpPr>
          <p:cNvPr id="10" name="文本框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zh-CN" altLang="en-US" sz="20000" b="1" noProof="0" dirty="0">
                <a:solidFill>
                  <a:schemeClr val="bg1"/>
                </a:solidFill>
                <a:latin typeface="Microsoft YaHei UI" panose="020B0503020204020204" pitchFamily="34" charset="-122"/>
                <a:ea typeface="Microsoft YaHei UI" panose="020B0503020204020204" pitchFamily="34" charset="-122"/>
              </a:rPr>
              <a:t>“</a:t>
            </a:r>
          </a:p>
        </p:txBody>
      </p:sp>
      <p:grpSp>
        <p:nvGrpSpPr>
          <p:cNvPr id="18" name="组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自选图形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任意多边形(F)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1" name="任意多边形(F)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任意多边形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3" name="任意多边形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grpSp>
        <p:nvGrpSpPr>
          <p:cNvPr id="24" name="组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任意多边形(F)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6" name="任意多边形(F)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任意多边形(F)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团队">
    <p:bg>
      <p:bgPr>
        <a:solidFill>
          <a:schemeClr val="tx1"/>
        </a:solidFill>
        <a:effectLst/>
      </p:bgPr>
    </p:bg>
    <p:spTree>
      <p:nvGrpSpPr>
        <p:cNvPr id="1" name=""/>
        <p:cNvGrpSpPr/>
        <p:nvPr/>
      </p:nvGrpSpPr>
      <p:grpSpPr>
        <a:xfrm>
          <a:off x="0" y="0"/>
          <a:ext cx="0" cy="0"/>
          <a:chOff x="0" y="0"/>
          <a:chExt cx="0" cy="0"/>
        </a:xfrm>
      </p:grpSpPr>
      <p:grpSp>
        <p:nvGrpSpPr>
          <p:cNvPr id="25" name="组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任意多边形(F)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7" name="任意多边形(F)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6" name="任意多边形(F)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8" name="图片占位符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61" name="标题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cxnSp>
        <p:nvCxnSpPr>
          <p:cNvPr id="62" name="直接连接符​​(S)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图片占位符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72" name="文本占位符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73" name="文本占位符 29">
            <a:extLst>
              <a:ext uri="{FF2B5EF4-FFF2-40B4-BE49-F238E27FC236}">
                <a16:creationId xmlns:a16="http://schemas.microsoft.com/office/drawing/2014/main" id="{2F3D441E-DFB1-084B-8192-C6CBECCA40B9}"/>
              </a:ext>
            </a:extLst>
          </p:cNvPr>
          <p:cNvSpPr>
            <a:spLocks noGrp="1"/>
          </p:cNvSpPr>
          <p:nvPr>
            <p:ph type="body" sz="quarter" idx="11" hasCustomPrompt="1"/>
          </p:nvPr>
        </p:nvSpPr>
        <p:spPr>
          <a:xfrm>
            <a:off x="952500" y="4986745"/>
            <a:ext cx="2133600" cy="205837"/>
          </a:xfrm>
        </p:spPr>
        <p:txBody>
          <a:bodyPr lIns="0" tIns="0" rIns="0" bIns="0" rtlCol="0">
            <a:noAutofit/>
          </a:bodyPr>
          <a:lstStyle>
            <a:lvl1pPr marL="0" indent="0">
              <a:spcBef>
                <a:spcPts val="400"/>
              </a:spcBef>
              <a:buNone/>
              <a:defRPr sz="1800" b="1" i="0" spc="0" baseline="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sp>
        <p:nvSpPr>
          <p:cNvPr id="74" name="文本占位符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75" name="文本占位符 29">
            <a:extLst>
              <a:ext uri="{FF2B5EF4-FFF2-40B4-BE49-F238E27FC236}">
                <a16:creationId xmlns:a16="http://schemas.microsoft.com/office/drawing/2014/main" id="{63C1927C-E23B-204E-9F3A-2A67D2BF702C}"/>
              </a:ext>
            </a:extLst>
          </p:cNvPr>
          <p:cNvSpPr>
            <a:spLocks noGrp="1"/>
          </p:cNvSpPr>
          <p:nvPr>
            <p:ph type="body" sz="quarter" idx="15" hasCustomPrompt="1"/>
          </p:nvPr>
        </p:nvSpPr>
        <p:spPr>
          <a:xfrm>
            <a:off x="3663042" y="4986745"/>
            <a:ext cx="2128157" cy="205837"/>
          </a:xfrm>
        </p:spPr>
        <p:txBody>
          <a:bodyPr lIns="0" tIns="0" rIns="0" bIns="0" rtlCol="0">
            <a:noAutofit/>
          </a:bodyPr>
          <a:lstStyle>
            <a:lvl1pPr marL="0" indent="0">
              <a:spcBef>
                <a:spcPts val="400"/>
              </a:spcBef>
              <a:buNone/>
              <a:defRPr sz="1800" b="1" i="0" spc="0" baseline="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sp>
        <p:nvSpPr>
          <p:cNvPr id="76" name="文本占位符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77" name="文本占位符 29">
            <a:extLst>
              <a:ext uri="{FF2B5EF4-FFF2-40B4-BE49-F238E27FC236}">
                <a16:creationId xmlns:a16="http://schemas.microsoft.com/office/drawing/2014/main" id="{C9FEF82E-4E9C-8343-9D36-C4A00D7137CC}"/>
              </a:ext>
            </a:extLst>
          </p:cNvPr>
          <p:cNvSpPr>
            <a:spLocks noGrp="1"/>
          </p:cNvSpPr>
          <p:nvPr>
            <p:ph type="body" sz="quarter" idx="31" hasCustomPrompt="1"/>
          </p:nvPr>
        </p:nvSpPr>
        <p:spPr>
          <a:xfrm>
            <a:off x="6367054" y="4986745"/>
            <a:ext cx="2129245" cy="205837"/>
          </a:xfrm>
        </p:spPr>
        <p:txBody>
          <a:bodyPr lIns="0" tIns="0" rIns="0" bIns="0" rtlCol="0">
            <a:noAutofit/>
          </a:bodyPr>
          <a:lstStyle>
            <a:lvl1pPr marL="0" indent="0">
              <a:spcBef>
                <a:spcPts val="400"/>
              </a:spcBef>
              <a:buNone/>
              <a:defRPr sz="1800" b="1" i="0" spc="0" baseline="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sp>
        <p:nvSpPr>
          <p:cNvPr id="78" name="文本占位符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单击此处编辑母版文本样式</a:t>
            </a:r>
          </a:p>
        </p:txBody>
      </p:sp>
      <p:sp>
        <p:nvSpPr>
          <p:cNvPr id="79" name="文本占位符 29">
            <a:extLst>
              <a:ext uri="{FF2B5EF4-FFF2-40B4-BE49-F238E27FC236}">
                <a16:creationId xmlns:a16="http://schemas.microsoft.com/office/drawing/2014/main" id="{5F6C1E52-E2B6-5F45-A863-5BB35ABAFCD6}"/>
              </a:ext>
            </a:extLst>
          </p:cNvPr>
          <p:cNvSpPr>
            <a:spLocks noGrp="1"/>
          </p:cNvSpPr>
          <p:nvPr>
            <p:ph type="body" sz="quarter" idx="21" hasCustomPrompt="1"/>
          </p:nvPr>
        </p:nvSpPr>
        <p:spPr>
          <a:xfrm>
            <a:off x="9110254" y="4986745"/>
            <a:ext cx="2129245" cy="205837"/>
          </a:xfrm>
        </p:spPr>
        <p:txBody>
          <a:bodyPr lIns="0" tIns="0" rIns="0" bIns="0" rtlCol="0">
            <a:noAutofit/>
          </a:bodyPr>
          <a:lstStyle>
            <a:lvl1pPr marL="0" indent="0">
              <a:spcBef>
                <a:spcPts val="400"/>
              </a:spcBef>
              <a:buNone/>
              <a:defRPr sz="1800" b="1" i="0" spc="0" baseline="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grpSp>
        <p:nvGrpSpPr>
          <p:cNvPr id="23" name="组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自选图形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29" name="任意多边形(F)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0" name="任意多边形(F)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1" name="任意多边形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2" name="任意多边形(F)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66" name="图片占位符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69" name="图片占位符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 name="日期占位符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C55428-63DB-49A6-9817-AE0BC285EDAA}" type="datetime2">
              <a:rPr lang="zh-CN" altLang="en-US" smtClean="0"/>
              <a:t>2023年1月30日</a:t>
            </a:fld>
            <a:endParaRPr lang="zh-CN" altLang="en-US" dirty="0"/>
          </a:p>
        </p:txBody>
      </p:sp>
      <p:sp>
        <p:nvSpPr>
          <p:cNvPr id="3" name="页脚占位符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年度审核</a:t>
            </a:r>
            <a:endParaRPr lang="zh-CN" altLang="en-US" b="0" dirty="0"/>
          </a:p>
        </p:txBody>
      </p:sp>
      <p:sp>
        <p:nvSpPr>
          <p:cNvPr id="4" name="灯片编号占位符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lvl1pPr>
              <a:defRPr>
                <a:latin typeface="Microsoft YaHei UI" panose="020B0503020204020204" pitchFamily="34" charset="-122"/>
                <a:ea typeface="Microsoft YaHei UI" panose="020B0503020204020204" pitchFamily="34" charset="-122"/>
              </a:defRPr>
            </a:lvl1pPr>
          </a:lstStyle>
          <a:p>
            <a:fld id="{294A09A9-5501-47C1-A89A-A340965A2BE2}" type="slidenum">
              <a:rPr lang="en-US" altLang="zh-CN" smtClean="0"/>
              <a:pPr/>
              <a:t>‹#›</a:t>
            </a:fld>
            <a:endParaRPr lang="zh-CN" altLang="en-U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日程表 ">
    <p:bg>
      <p:bgPr>
        <a:solidFill>
          <a:schemeClr val="tx1"/>
        </a:solidFill>
        <a:effectLst/>
      </p:bgPr>
    </p:bg>
    <p:spTree>
      <p:nvGrpSpPr>
        <p:cNvPr id="1" name=""/>
        <p:cNvGrpSpPr/>
        <p:nvPr/>
      </p:nvGrpSpPr>
      <p:grpSpPr>
        <a:xfrm>
          <a:off x="0" y="0"/>
          <a:ext cx="0" cy="0"/>
          <a:chOff x="0" y="0"/>
          <a:chExt cx="0" cy="0"/>
        </a:xfrm>
      </p:grpSpPr>
      <p:cxnSp>
        <p:nvCxnSpPr>
          <p:cNvPr id="21" name="直接连接符​​(S)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直接连接符​​(S)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直接连接符​​(S)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标题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单击以编辑 </a:t>
            </a:r>
          </a:p>
        </p:txBody>
      </p:sp>
      <p:sp>
        <p:nvSpPr>
          <p:cNvPr id="96" name="文本占位符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单击以编辑 </a:t>
            </a:r>
          </a:p>
        </p:txBody>
      </p:sp>
      <p:sp>
        <p:nvSpPr>
          <p:cNvPr id="97" name="文本占位符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1" i="0" spc="0" baseline="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dirty="0"/>
              <a:t>单击以编辑 </a:t>
            </a:r>
          </a:p>
        </p:txBody>
      </p:sp>
      <p:sp>
        <p:nvSpPr>
          <p:cNvPr id="102" name="文本占位符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单击以编辑 </a:t>
            </a:r>
          </a:p>
        </p:txBody>
      </p:sp>
      <p:sp>
        <p:nvSpPr>
          <p:cNvPr id="103" name="文本占位符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b="1" spc="0" baseline="0" dirty="0">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marL="0" lvl="0" indent="0" rtl="0">
              <a:spcBef>
                <a:spcPts val="400"/>
              </a:spcBef>
              <a:buNone/>
            </a:pPr>
            <a:r>
              <a:rPr lang="zh-CN" altLang="en-US" noProof="0"/>
              <a:t>单击以编辑 </a:t>
            </a:r>
          </a:p>
        </p:txBody>
      </p:sp>
      <p:sp>
        <p:nvSpPr>
          <p:cNvPr id="106" name="文本占位符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单击以编辑 </a:t>
            </a:r>
          </a:p>
        </p:txBody>
      </p:sp>
      <p:sp>
        <p:nvSpPr>
          <p:cNvPr id="107" name="文本占位符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b="1" spc="0" baseline="0" dirty="0">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marL="0" lvl="0" indent="0" rtl="0">
              <a:spcBef>
                <a:spcPts val="400"/>
              </a:spcBef>
              <a:buNone/>
            </a:pPr>
            <a:r>
              <a:rPr lang="zh-CN" altLang="en-US" noProof="0"/>
              <a:t>单击以编辑 </a:t>
            </a:r>
          </a:p>
        </p:txBody>
      </p:sp>
      <p:sp>
        <p:nvSpPr>
          <p:cNvPr id="108" name="文本占位符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单击以编辑 </a:t>
            </a:r>
          </a:p>
        </p:txBody>
      </p:sp>
      <p:sp>
        <p:nvSpPr>
          <p:cNvPr id="109" name="文本占位符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1" i="0" spc="0" baseline="0">
                <a:solidFill>
                  <a:schemeClr val="bg1"/>
                </a:solidFill>
                <a:latin typeface="Microsoft YaHei UI" panose="020B0503020204020204" pitchFamily="34" charset="-122"/>
                <a:ea typeface="Microsoft YaHei UI" panose="020B0503020204020204" pitchFamily="34" charset="-122"/>
              </a:defRPr>
            </a:lvl1pPr>
            <a:lvl2pPr>
              <a:defRPr sz="4000"/>
            </a:lvl2pPr>
            <a:lvl3pPr>
              <a:defRPr sz="4000"/>
            </a:lvl3pPr>
            <a:lvl4pPr>
              <a:defRPr sz="4000"/>
            </a:lvl4pPr>
            <a:lvl5pPr>
              <a:defRPr sz="4000"/>
            </a:lvl5pPr>
          </a:lstStyle>
          <a:p>
            <a:pPr lvl="0" rtl="0"/>
            <a:r>
              <a:rPr lang="zh-CN" altLang="en-US" noProof="0"/>
              <a:t>单击以编辑 </a:t>
            </a:r>
          </a:p>
        </p:txBody>
      </p:sp>
      <p:cxnSp>
        <p:nvCxnSpPr>
          <p:cNvPr id="8" name="直接连接符​​(S)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长方形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47" name="长方形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9" name="长方形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日期占位符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lvl1pPr>
              <a:defRPr>
                <a:latin typeface="Microsoft YaHei UI" panose="020B0503020204020204" pitchFamily="34" charset="-122"/>
                <a:ea typeface="Microsoft YaHei UI" panose="020B0503020204020204" pitchFamily="34" charset="-122"/>
              </a:defRPr>
            </a:lvl1pPr>
          </a:lstStyle>
          <a:p>
            <a:fld id="{F052480A-F94E-4A44-BCF4-F23CC78AD854}" type="datetime2">
              <a:rPr lang="zh-CN" altLang="en-US" smtClean="0"/>
              <a:t>2023年1月30日</a:t>
            </a:fld>
            <a:endParaRPr lang="zh-CN" altLang="en-US"/>
          </a:p>
        </p:txBody>
      </p:sp>
      <p:sp>
        <p:nvSpPr>
          <p:cNvPr id="3" name="页脚占位符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年度审核</a:t>
            </a:r>
            <a:endParaRPr lang="zh-CN" altLang="en-US" b="0"/>
          </a:p>
        </p:txBody>
      </p:sp>
      <p:sp>
        <p:nvSpPr>
          <p:cNvPr id="4" name="灯片编号占位符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lvl1pPr>
              <a:defRPr>
                <a:latin typeface="Microsoft YaHei UI" panose="020B0503020204020204" pitchFamily="34" charset="-122"/>
                <a:ea typeface="Microsoft YaHei UI" panose="020B0503020204020204" pitchFamily="34" charset="-122"/>
              </a:defRPr>
            </a:lvl1pPr>
          </a:lstStyle>
          <a:p>
            <a:fld id="{294A09A9-5501-47C1-A89A-A340965A2BE2}" type="slidenum">
              <a:rPr lang="en-US" altLang="zh-CN" smtClean="0"/>
              <a:pPr/>
              <a:t>‹#›</a:t>
            </a:fld>
            <a:endParaRPr lang="zh-CN" altLang="en-US"/>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zh-CN" altLang="en-US" noProof="0"/>
              <a:t>单击此处编辑母版文本样式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2" name="标题占位符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zh-CN" altLang="en-US" noProof="0"/>
              <a:t>单击此处编辑母版标题样式</a:t>
            </a:r>
          </a:p>
        </p:txBody>
      </p:sp>
      <p:sp>
        <p:nvSpPr>
          <p:cNvPr id="30" name="日期占位符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icrosoft YaHei UI" panose="020B0503020204020204" pitchFamily="34" charset="-122"/>
                <a:ea typeface="Microsoft YaHei UI" panose="020B0503020204020204" pitchFamily="34" charset="-122"/>
              </a:defRPr>
            </a:lvl1pPr>
          </a:lstStyle>
          <a:p>
            <a:fld id="{717E7595-A321-49F8-8FF1-77A8C9D13DB0}" type="datetime2">
              <a:rPr lang="zh-CN" altLang="en-US" noProof="0" smtClean="0">
                <a:latin typeface="Microsoft YaHei UI" panose="020B0503020204020204" pitchFamily="34" charset="-122"/>
                <a:ea typeface="Microsoft YaHei UI" panose="020B0503020204020204" pitchFamily="34" charset="-122"/>
              </a:rPr>
              <a:t>2023年1月30日</a:t>
            </a:fld>
            <a:endParaRPr lang="zh-CN" altLang="en-US" noProof="0" dirty="0">
              <a:latin typeface="Microsoft YaHei UI" panose="020B0503020204020204" pitchFamily="34" charset="-122"/>
              <a:ea typeface="Microsoft YaHei UI" panose="020B0503020204020204" pitchFamily="34" charset="-122"/>
            </a:endParaRPr>
          </a:p>
        </p:txBody>
      </p:sp>
      <p:sp>
        <p:nvSpPr>
          <p:cNvPr id="31" name="页脚占位符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1" i="0">
                <a:solidFill>
                  <a:schemeClr val="bg1"/>
                </a:solidFill>
                <a:latin typeface="Microsoft YaHei UI" panose="020B0503020204020204" pitchFamily="34" charset="-122"/>
                <a:ea typeface="Microsoft YaHei UI" panose="020B0503020204020204" pitchFamily="34" charset="-122"/>
              </a:defRPr>
            </a:lvl1pPr>
          </a:lstStyle>
          <a:p>
            <a:r>
              <a:rPr lang="zh-CN" altLang="en-US" dirty="0"/>
              <a:t>年度审核</a:t>
            </a:r>
            <a:endParaRPr lang="zh-CN" altLang="en-US" b="1" dirty="0"/>
          </a:p>
        </p:txBody>
      </p:sp>
      <p:sp>
        <p:nvSpPr>
          <p:cNvPr id="32" name="幻灯片编号占位符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icrosoft YaHei UI" panose="020B0503020204020204" pitchFamily="34" charset="-122"/>
                <a:ea typeface="Microsoft YaHei UI" panose="020B0503020204020204" pitchFamily="34" charset="-122"/>
              </a:defRPr>
            </a:lvl1pPr>
          </a:lstStyle>
          <a:p>
            <a:fld id="{294A09A9-5501-47C1-A89A-A340965A2BE2}" type="slidenum">
              <a:rPr lang="en-US" altLang="zh-CN" noProof="0" smtClean="0"/>
              <a:pPr/>
              <a:t>‹#›</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rtl="0"/>
            <a:fld id="{294A09A9-5501-47C1-A89A-A340965A2BE2}" type="slidenum">
              <a:rPr lang="en-US" altLang="zh-CN" smtClean="0"/>
              <a:pPr rtl="0"/>
              <a:t>1</a:t>
            </a:fld>
            <a:endParaRPr lang="zh-CN" altLang="en-US"/>
          </a:p>
        </p:txBody>
      </p:sp>
      <p:sp>
        <p:nvSpPr>
          <p:cNvPr id="44" name="标题 1">
            <a:extLst>
              <a:ext uri="{FF2B5EF4-FFF2-40B4-BE49-F238E27FC236}">
                <a16:creationId xmlns:a16="http://schemas.microsoft.com/office/drawing/2014/main" id="{465DE560-85AF-4D37-8326-D1517CAE0D74}"/>
              </a:ext>
            </a:extLst>
          </p:cNvPr>
          <p:cNvSpPr txBox="1">
            <a:spLocks/>
          </p:cNvSpPr>
          <p:nvPr/>
        </p:nvSpPr>
        <p:spPr>
          <a:xfrm>
            <a:off x="454509" y="2166382"/>
            <a:ext cx="11282981" cy="15140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CN" sz="4000" dirty="0"/>
              <a:t>Why Do Firms Both Make and Buy? </a:t>
            </a:r>
          </a:p>
          <a:p>
            <a:pPr algn="ctr"/>
            <a:r>
              <a:rPr lang="en-US" altLang="zh-CN" sz="4000" dirty="0"/>
              <a:t>An Investigation of Concurrent Sourcing</a:t>
            </a:r>
          </a:p>
        </p:txBody>
      </p:sp>
      <p:sp>
        <p:nvSpPr>
          <p:cNvPr id="46" name="文本框 45">
            <a:extLst>
              <a:ext uri="{FF2B5EF4-FFF2-40B4-BE49-F238E27FC236}">
                <a16:creationId xmlns:a16="http://schemas.microsoft.com/office/drawing/2014/main" id="{501DD934-AEAE-4D7B-87CF-03255562EF16}"/>
              </a:ext>
            </a:extLst>
          </p:cNvPr>
          <p:cNvSpPr txBox="1"/>
          <p:nvPr/>
        </p:nvSpPr>
        <p:spPr>
          <a:xfrm>
            <a:off x="3056340" y="4429229"/>
            <a:ext cx="4735607" cy="1231106"/>
          </a:xfrm>
          <a:prstGeom prst="rect">
            <a:avLst/>
          </a:prstGeom>
          <a:noFill/>
        </p:spPr>
        <p:txBody>
          <a:bodyPr wrap="square">
            <a:spAutoFit/>
          </a:bodyPr>
          <a:lstStyle/>
          <a:p>
            <a:pPr algn="ctr"/>
            <a:r>
              <a:rPr lang="en-US" altLang="zh-CN" sz="1800" b="0" i="0" u="none" strike="noStrike" baseline="0" dirty="0">
                <a:solidFill>
                  <a:schemeClr val="bg1"/>
                </a:solidFill>
                <a:latin typeface="Arial" panose="020B0604020202020204" pitchFamily="34" charset="0"/>
                <a:cs typeface="Arial" panose="020B0604020202020204" pitchFamily="34" charset="0"/>
              </a:rPr>
              <a:t>Anne </a:t>
            </a:r>
            <a:r>
              <a:rPr lang="en-US" altLang="zh-CN" sz="1800" b="0" i="0" u="none" strike="noStrike" baseline="0" dirty="0" err="1">
                <a:solidFill>
                  <a:schemeClr val="bg1"/>
                </a:solidFill>
                <a:latin typeface="Arial" panose="020B0604020202020204" pitchFamily="34" charset="0"/>
                <a:cs typeface="Arial" panose="020B0604020202020204" pitchFamily="34" charset="0"/>
              </a:rPr>
              <a:t>Parmigiani</a:t>
            </a:r>
            <a:r>
              <a:rPr lang="en-US" altLang="zh-CN" sz="1800" b="0" i="0" u="none" strike="noStrike" baseline="0" dirty="0">
                <a:solidFill>
                  <a:schemeClr val="bg1"/>
                </a:solidFill>
                <a:latin typeface="Arial" panose="020B0604020202020204" pitchFamily="34" charset="0"/>
                <a:cs typeface="Arial" panose="020B0604020202020204" pitchFamily="34" charset="0"/>
              </a:rPr>
              <a:t> </a:t>
            </a:r>
          </a:p>
          <a:p>
            <a:pPr algn="ctr">
              <a:spcBef>
                <a:spcPts val="1200"/>
              </a:spcBef>
            </a:pPr>
            <a:r>
              <a:rPr lang="en-US" altLang="zh-CN" i="1" dirty="0">
                <a:solidFill>
                  <a:schemeClr val="bg1"/>
                </a:solidFill>
                <a:latin typeface="Arial" panose="020B0604020202020204" pitchFamily="34" charset="0"/>
                <a:cs typeface="Arial" panose="020B0604020202020204" pitchFamily="34" charset="0"/>
              </a:rPr>
              <a:t>Strategic Management Journal </a:t>
            </a:r>
            <a:r>
              <a:rPr lang="en-US" altLang="zh-CN" dirty="0">
                <a:solidFill>
                  <a:schemeClr val="bg1"/>
                </a:solidFill>
                <a:latin typeface="Arial" panose="020B0604020202020204" pitchFamily="34" charset="0"/>
                <a:cs typeface="Arial" panose="020B0604020202020204" pitchFamily="34" charset="0"/>
              </a:rPr>
              <a:t>(2007)</a:t>
            </a:r>
          </a:p>
          <a:p>
            <a:pPr algn="ctr">
              <a:spcBef>
                <a:spcPts val="1200"/>
              </a:spcBef>
            </a:pPr>
            <a:r>
              <a:rPr lang="en-US" altLang="zh-CN" i="1" dirty="0">
                <a:solidFill>
                  <a:schemeClr val="bg1"/>
                </a:solidFill>
                <a:latin typeface="Arial" panose="020B0604020202020204" pitchFamily="34" charset="0"/>
                <a:cs typeface="Arial" panose="020B0604020202020204" pitchFamily="34" charset="0"/>
              </a:rPr>
              <a:t> </a:t>
            </a:r>
            <a:endParaRPr lang="zh-CN" altLang="en-US" i="1" dirty="0">
              <a:solidFill>
                <a:schemeClr val="bg1"/>
              </a:solidFill>
              <a:latin typeface="Arial" panose="020B0604020202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939E7B6E-8206-41E7-BCF6-A94B01DF41E2}"/>
              </a:ext>
            </a:extLst>
          </p:cNvPr>
          <p:cNvSpPr txBox="1"/>
          <p:nvPr/>
        </p:nvSpPr>
        <p:spPr>
          <a:xfrm>
            <a:off x="7658995" y="5778222"/>
            <a:ext cx="4429461" cy="646331"/>
          </a:xfrm>
          <a:prstGeom prst="rect">
            <a:avLst/>
          </a:prstGeom>
          <a:noFill/>
        </p:spPr>
        <p:txBody>
          <a:bodyPr wrap="square">
            <a:spAutoFit/>
          </a:bodyPr>
          <a:lstStyle/>
          <a:p>
            <a:pPr algn="ctr"/>
            <a:r>
              <a:rPr lang="en-US" altLang="zh-CN" sz="1800" b="0" i="0" u="none" strike="noStrike" baseline="0" dirty="0">
                <a:solidFill>
                  <a:schemeClr val="bg1"/>
                </a:solidFill>
                <a:latin typeface="Times New Roman" panose="02020603050405020304" pitchFamily="18" charset="0"/>
                <a:cs typeface="Times New Roman" panose="02020603050405020304" pitchFamily="18" charset="0"/>
              </a:rPr>
              <a:t>Modified and presented by Carter Zagorski, Spring 2023</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8" name="Google Shape;72;p13">
            <a:extLst>
              <a:ext uri="{FF2B5EF4-FFF2-40B4-BE49-F238E27FC236}">
                <a16:creationId xmlns:a16="http://schemas.microsoft.com/office/drawing/2014/main" id="{E167FD99-FA10-4B0B-97FE-0AD2B465F18E}"/>
              </a:ext>
            </a:extLst>
          </p:cNvPr>
          <p:cNvPicPr preferRelativeResize="0"/>
          <p:nvPr/>
        </p:nvPicPr>
        <p:blipFill rotWithShape="1">
          <a:blip r:embed="rId3">
            <a:alphaModFix/>
          </a:blip>
          <a:srcRect/>
          <a:stretch/>
        </p:blipFill>
        <p:spPr>
          <a:xfrm>
            <a:off x="8620921" y="3846542"/>
            <a:ext cx="2258931" cy="1694198"/>
          </a:xfrm>
          <a:prstGeom prst="rect">
            <a:avLst/>
          </a:prstGeom>
          <a:noFill/>
          <a:ln>
            <a:noFill/>
          </a:ln>
        </p:spPr>
      </p:pic>
    </p:spTree>
    <p:extLst>
      <p:ext uri="{BB962C8B-B14F-4D97-AF65-F5344CB8AC3E}">
        <p14:creationId xmlns:p14="http://schemas.microsoft.com/office/powerpoint/2010/main" val="18884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a:t>Methods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664823" y="2106483"/>
            <a:ext cx="9031686" cy="2795232"/>
          </a:xfrm>
        </p:spPr>
        <p:txBody>
          <a:bodyPr rtlCol="0"/>
          <a:lstStyle/>
          <a:p>
            <a:pPr rtl="0">
              <a:lnSpc>
                <a:spcPct val="125000"/>
              </a:lnSpc>
            </a:pPr>
            <a:r>
              <a:rPr lang="en-US" altLang="zh-CN" sz="2000" b="1" dirty="0">
                <a:latin typeface="Times New Roman" panose="02020603050405020304" pitchFamily="18" charset="0"/>
                <a:cs typeface="Times New Roman" panose="02020603050405020304" pitchFamily="18" charset="0"/>
              </a:rPr>
              <a:t>Measures</a:t>
            </a:r>
          </a:p>
          <a:p>
            <a:pPr marL="285750" indent="-285750" rtl="0">
              <a:lnSpc>
                <a:spcPct val="114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DV: Sourcing mode choice -- Internally, externally, or concurrently (percentage of internal production)</a:t>
            </a:r>
          </a:p>
          <a:p>
            <a:pPr marL="342900" indent="-342900" rtl="0">
              <a:lnSpc>
                <a:spcPct val="114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IV: Asset specificity (market thinness), volume uncertainty, performance uncertainty, technological uncertainty, scope economies, expertise</a:t>
            </a:r>
          </a:p>
          <a:p>
            <a:pPr marL="342900" indent="-342900" rtl="0">
              <a:lnSpc>
                <a:spcPct val="114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Controls: # of employees, firm age, unionization, firm type, scale economies, volume required, input similarity</a:t>
            </a:r>
          </a:p>
          <a:p>
            <a:pPr rtl="0">
              <a:lnSpc>
                <a:spcPct val="114000"/>
              </a:lnSpc>
              <a:spcBef>
                <a:spcPts val="0"/>
              </a:spcBef>
              <a:spcAft>
                <a:spcPts val="600"/>
              </a:spcAft>
            </a:pPr>
            <a:r>
              <a:rPr lang="en-US" altLang="zh-CN" sz="2000" b="1" dirty="0">
                <a:latin typeface="Times New Roman" panose="02020603050405020304" pitchFamily="18" charset="0"/>
                <a:cs typeface="Times New Roman" panose="02020603050405020304" pitchFamily="18" charset="0"/>
              </a:rPr>
              <a:t>Models</a:t>
            </a:r>
            <a:r>
              <a:rPr lang="en-US" altLang="zh-CN" sz="2000" dirty="0">
                <a:latin typeface="Times New Roman" panose="02020603050405020304" pitchFamily="18" charset="0"/>
                <a:cs typeface="Times New Roman" panose="02020603050405020304" pitchFamily="18" charset="0"/>
              </a:rPr>
              <a:t> </a:t>
            </a:r>
          </a:p>
          <a:p>
            <a:pPr marL="285750" indent="-285750" rtl="0">
              <a:lnSpc>
                <a:spcPct val="114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Ordered Logit vs. Multinomial Logit</a:t>
            </a:r>
          </a:p>
          <a:p>
            <a:pPr marL="540000" indent="-285750" rtl="0">
              <a:lnSpc>
                <a:spcPct val="114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Ordered logit is used when DV is ordinal categories, while multinomial logit is used when DV is distinct choices.</a:t>
            </a:r>
          </a:p>
          <a:p>
            <a:pPr marL="540000" indent="-285750" rtl="0">
              <a:lnSpc>
                <a:spcPct val="114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Comparing the fitness of the two models</a:t>
            </a:r>
          </a:p>
          <a:p>
            <a:pPr marL="285750" indent="-285750" rtl="0">
              <a:lnSpc>
                <a:spcPct val="114000"/>
              </a:lnSpc>
              <a:spcBef>
                <a:spcPts val="0"/>
              </a:spcBef>
              <a:spcAft>
                <a:spcPts val="600"/>
              </a:spcAft>
              <a:buFont typeface="Arial" panose="020B0604020202020204" pitchFamily="34" charset="0"/>
              <a:buChar char="•"/>
            </a:pPr>
            <a:endParaRPr lang="en-US" altLang="zh-CN" sz="1800" dirty="0">
              <a:latin typeface="Times New Roman" panose="02020603050405020304" pitchFamily="18" charset="0"/>
              <a:cs typeface="Times New Roman" panose="02020603050405020304" pitchFamily="18" charset="0"/>
            </a:endParaRP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10</a:t>
            </a:fld>
            <a:endParaRPr lang="zh-CN" altLang="en-US"/>
          </a:p>
        </p:txBody>
      </p:sp>
    </p:spTree>
    <p:extLst>
      <p:ext uri="{BB962C8B-B14F-4D97-AF65-F5344CB8AC3E}">
        <p14:creationId xmlns:p14="http://schemas.microsoft.com/office/powerpoint/2010/main" val="48072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Results</a:t>
            </a:r>
            <a:endParaRPr lang="zh-CN" altLang="en-US" sz="3600" dirty="0"/>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11</a:t>
            </a:fld>
            <a:endParaRPr lang="zh-CN" altLang="en-US"/>
          </a:p>
        </p:txBody>
      </p:sp>
      <p:pic>
        <p:nvPicPr>
          <p:cNvPr id="8" name="Google Shape;145;p23">
            <a:extLst>
              <a:ext uri="{FF2B5EF4-FFF2-40B4-BE49-F238E27FC236}">
                <a16:creationId xmlns:a16="http://schemas.microsoft.com/office/drawing/2014/main" id="{21D0F98C-0492-401B-BC1E-8DB8ABDEC35F}"/>
              </a:ext>
            </a:extLst>
          </p:cNvPr>
          <p:cNvPicPr preferRelativeResize="0"/>
          <p:nvPr/>
        </p:nvPicPr>
        <p:blipFill rotWithShape="1">
          <a:blip r:embed="rId3">
            <a:alphaModFix/>
          </a:blip>
          <a:srcRect/>
          <a:stretch/>
        </p:blipFill>
        <p:spPr>
          <a:xfrm>
            <a:off x="3393649" y="169192"/>
            <a:ext cx="8284530" cy="6688808"/>
          </a:xfrm>
          <a:prstGeom prst="rect">
            <a:avLst/>
          </a:prstGeom>
          <a:noFill/>
          <a:ln>
            <a:noFill/>
          </a:ln>
        </p:spPr>
      </p:pic>
    </p:spTree>
    <p:extLst>
      <p:ext uri="{BB962C8B-B14F-4D97-AF65-F5344CB8AC3E}">
        <p14:creationId xmlns:p14="http://schemas.microsoft.com/office/powerpoint/2010/main" val="203758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Results</a:t>
            </a:r>
            <a:endParaRPr lang="zh-CN" altLang="en-US" sz="3600" dirty="0"/>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12</a:t>
            </a:fld>
            <a:endParaRPr lang="zh-CN" altLang="en-US"/>
          </a:p>
        </p:txBody>
      </p:sp>
      <p:pic>
        <p:nvPicPr>
          <p:cNvPr id="5" name="Google Shape;152;p24">
            <a:extLst>
              <a:ext uri="{FF2B5EF4-FFF2-40B4-BE49-F238E27FC236}">
                <a16:creationId xmlns:a16="http://schemas.microsoft.com/office/drawing/2014/main" id="{AC4FE281-CBF7-404D-8A35-7AD83DAEF39F}"/>
              </a:ext>
            </a:extLst>
          </p:cNvPr>
          <p:cNvPicPr preferRelativeResize="0"/>
          <p:nvPr/>
        </p:nvPicPr>
        <p:blipFill rotWithShape="1">
          <a:blip r:embed="rId3">
            <a:alphaModFix/>
          </a:blip>
          <a:srcRect/>
          <a:stretch/>
        </p:blipFill>
        <p:spPr>
          <a:xfrm>
            <a:off x="3540420" y="0"/>
            <a:ext cx="7478177" cy="6858000"/>
          </a:xfrm>
          <a:prstGeom prst="rect">
            <a:avLst/>
          </a:prstGeom>
          <a:noFill/>
          <a:ln>
            <a:noFill/>
          </a:ln>
        </p:spPr>
      </p:pic>
      <p:sp>
        <p:nvSpPr>
          <p:cNvPr id="10" name="Google Shape;155;p24">
            <a:extLst>
              <a:ext uri="{FF2B5EF4-FFF2-40B4-BE49-F238E27FC236}">
                <a16:creationId xmlns:a16="http://schemas.microsoft.com/office/drawing/2014/main" id="{32643301-1E9A-412D-9E93-2FC4B7266B2C}"/>
              </a:ext>
            </a:extLst>
          </p:cNvPr>
          <p:cNvSpPr/>
          <p:nvPr/>
        </p:nvSpPr>
        <p:spPr>
          <a:xfrm>
            <a:off x="6172495" y="6165304"/>
            <a:ext cx="771526" cy="36004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56;p24">
            <a:extLst>
              <a:ext uri="{FF2B5EF4-FFF2-40B4-BE49-F238E27FC236}">
                <a16:creationId xmlns:a16="http://schemas.microsoft.com/office/drawing/2014/main" id="{7D61E798-8FE3-40D3-9FFB-ABA789C3C2C5}"/>
              </a:ext>
            </a:extLst>
          </p:cNvPr>
          <p:cNvSpPr/>
          <p:nvPr/>
        </p:nvSpPr>
        <p:spPr>
          <a:xfrm>
            <a:off x="8655072" y="6165304"/>
            <a:ext cx="771526" cy="36004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69452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Results</a:t>
            </a:r>
            <a:endParaRPr lang="zh-CN" altLang="en-US" sz="3600" dirty="0"/>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13</a:t>
            </a:fld>
            <a:endParaRPr lang="zh-CN" altLang="en-US"/>
          </a:p>
        </p:txBody>
      </p:sp>
      <p:sp>
        <p:nvSpPr>
          <p:cNvPr id="14" name="Google Shape;154;p24">
            <a:extLst>
              <a:ext uri="{FF2B5EF4-FFF2-40B4-BE49-F238E27FC236}">
                <a16:creationId xmlns:a16="http://schemas.microsoft.com/office/drawing/2014/main" id="{8951AEFD-BDFF-41D6-B1CD-3CE3943A051F}"/>
              </a:ext>
            </a:extLst>
          </p:cNvPr>
          <p:cNvSpPr txBox="1"/>
          <p:nvPr/>
        </p:nvSpPr>
        <p:spPr>
          <a:xfrm>
            <a:off x="8201320" y="3399046"/>
            <a:ext cx="3619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dirty="0">
              <a:solidFill>
                <a:srgbClr val="953734"/>
              </a:solidFill>
              <a:latin typeface="Arial"/>
              <a:ea typeface="Arial"/>
              <a:cs typeface="Arial"/>
              <a:sym typeface="Arial"/>
            </a:endParaRPr>
          </a:p>
        </p:txBody>
      </p:sp>
      <p:pic>
        <p:nvPicPr>
          <p:cNvPr id="17" name="Google Shape;163;p25">
            <a:extLst>
              <a:ext uri="{FF2B5EF4-FFF2-40B4-BE49-F238E27FC236}">
                <a16:creationId xmlns:a16="http://schemas.microsoft.com/office/drawing/2014/main" id="{EE5B373C-E238-474B-88ED-B57E9D96AC9C}"/>
              </a:ext>
            </a:extLst>
          </p:cNvPr>
          <p:cNvPicPr preferRelativeResize="0"/>
          <p:nvPr/>
        </p:nvPicPr>
        <p:blipFill rotWithShape="1">
          <a:blip r:embed="rId3">
            <a:alphaModFix/>
          </a:blip>
          <a:srcRect/>
          <a:stretch/>
        </p:blipFill>
        <p:spPr>
          <a:xfrm>
            <a:off x="4001417" y="0"/>
            <a:ext cx="7049641" cy="6858000"/>
          </a:xfrm>
          <a:prstGeom prst="rect">
            <a:avLst/>
          </a:prstGeom>
          <a:noFill/>
          <a:ln>
            <a:noFill/>
          </a:ln>
        </p:spPr>
      </p:pic>
      <p:sp>
        <p:nvSpPr>
          <p:cNvPr id="18" name="Google Shape;164;p25">
            <a:extLst>
              <a:ext uri="{FF2B5EF4-FFF2-40B4-BE49-F238E27FC236}">
                <a16:creationId xmlns:a16="http://schemas.microsoft.com/office/drawing/2014/main" id="{625F1D90-E7C5-4493-979F-2627D63E89D8}"/>
              </a:ext>
            </a:extLst>
          </p:cNvPr>
          <p:cNvSpPr/>
          <p:nvPr/>
        </p:nvSpPr>
        <p:spPr>
          <a:xfrm>
            <a:off x="7027961" y="6237311"/>
            <a:ext cx="720080" cy="314317"/>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8349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p:txBody>
          <a:bodyPr rtlCol="0">
            <a:normAutofit/>
          </a:bodyPr>
          <a:lstStyle/>
          <a:p>
            <a:pPr rtl="0"/>
            <a:r>
              <a:rPr lang="en-US" altLang="zh-CN" sz="3600" dirty="0"/>
              <a:t>Conclusions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246811" y="2289363"/>
            <a:ext cx="9769698" cy="2795232"/>
          </a:xfrm>
        </p:spPr>
        <p:txBody>
          <a:bodyPr rtlCol="0"/>
          <a:lstStyle/>
          <a:p>
            <a:pPr marL="285750" indent="-285750">
              <a:lnSpc>
                <a:spcPct val="125000"/>
              </a:lnSpc>
              <a:buFont typeface="Arial" panose="020B0604020202020204" pitchFamily="34" charset="0"/>
              <a:buChar char="•"/>
            </a:pPr>
            <a:r>
              <a:rPr lang="en-US" altLang="zh-CN" sz="1900" dirty="0">
                <a:latin typeface="Times New Roman" panose="02020603050405020304" pitchFamily="18" charset="0"/>
                <a:cs typeface="Times New Roman" panose="02020603050405020304" pitchFamily="18" charset="0"/>
              </a:rPr>
              <a:t>All three theories contribute to the governance choice of sourcing mode.</a:t>
            </a:r>
          </a:p>
          <a:p>
            <a:pPr marL="540000" indent="-285750">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TCE: firms are more likely to make when markets are thin and performance uncertainty is great.</a:t>
            </a:r>
          </a:p>
          <a:p>
            <a:pPr marL="540000" indent="-285750">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The neoclassical economics: greater firm and supplier scope economies lead to concurrent sourcing.</a:t>
            </a:r>
          </a:p>
          <a:p>
            <a:pPr marL="540000" indent="-285750">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The capabilities view: greater combined firm and supplier expertise as well as higher technological uncertainty led to concurrent sourcing.</a:t>
            </a:r>
          </a:p>
          <a:p>
            <a:pPr marL="285750" indent="-285750">
              <a:lnSpc>
                <a:spcPct val="125000"/>
              </a:lnSpc>
              <a:buFont typeface="Arial" panose="020B0604020202020204" pitchFamily="34" charset="0"/>
              <a:buChar char="•"/>
            </a:pPr>
            <a:r>
              <a:rPr lang="en-US" altLang="zh-CN" sz="1900" dirty="0">
                <a:latin typeface="Times New Roman" panose="02020603050405020304" pitchFamily="18" charset="0"/>
                <a:cs typeface="Times New Roman" panose="02020603050405020304" pitchFamily="18" charset="0"/>
              </a:rPr>
              <a:t>The superiority of the multinomial over the ordered logit models supports the concurrent sourcing as a plural governance mode.</a:t>
            </a:r>
          </a:p>
          <a:p>
            <a:pPr marL="540000" indent="-285750">
              <a:lnSpc>
                <a:spcPct val="125000"/>
              </a:lnSpc>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We can gain a better understanding of hybrid mode.</a:t>
            </a:r>
          </a:p>
          <a:p>
            <a:pPr marL="540000" indent="-285750">
              <a:lnSpc>
                <a:spcPct val="125000"/>
              </a:lnSpc>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Some factors may motivate a firm toward one mode but not necessarily away from another.</a:t>
            </a: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14</a:t>
            </a:fld>
            <a:endParaRPr lang="zh-CN" altLang="en-US"/>
          </a:p>
        </p:txBody>
      </p:sp>
    </p:spTree>
    <p:extLst>
      <p:ext uri="{BB962C8B-B14F-4D97-AF65-F5344CB8AC3E}">
        <p14:creationId xmlns:p14="http://schemas.microsoft.com/office/powerpoint/2010/main" val="314902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p:txBody>
          <a:bodyPr rtlCol="0">
            <a:normAutofit/>
          </a:bodyPr>
          <a:lstStyle/>
          <a:p>
            <a:pPr rtl="0"/>
            <a:r>
              <a:rPr lang="en-US" altLang="zh-CN" sz="4000" dirty="0"/>
              <a:t>Discussion</a:t>
            </a:r>
            <a:endParaRPr lang="zh-CN" altLang="en-US" sz="40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098764" y="2289363"/>
            <a:ext cx="10006549" cy="2795232"/>
          </a:xfrm>
        </p:spPr>
        <p:txBody>
          <a:bodyPr rtlCol="0"/>
          <a:lstStyle/>
          <a:p>
            <a:pPr marL="285750" indent="-285750">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Despite the benefits of concurrent sourcing derived from combining the advantages of each mode, adopting concurrent sourcing also incurs both types of cost. Whether and under what conditions can concurrent sourcing benefit firm performance?</a:t>
            </a:r>
          </a:p>
          <a:p>
            <a:pPr marL="285750" indent="-285750">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This study only focuses on independent goods while overlooking the complementarity between goods, for example, die design and die building are complements. What factors may affect firms’ joint sourcing decision for a set of complementary goods? (e.g., absorptive capacity of the focal firm;  whether suppliers have highly specialized or somewhat redundant skills)</a:t>
            </a:r>
          </a:p>
          <a:p>
            <a:pPr marL="285750" indent="-285750">
              <a:lnSpc>
                <a:spcPct val="125000"/>
              </a:lnSpc>
              <a:buFont typeface="Arial" panose="020B0604020202020204" pitchFamily="34" charset="0"/>
              <a:buChar char="•"/>
            </a:pPr>
            <a:endParaRPr lang="en-US" altLang="zh-CN" sz="1800" dirty="0">
              <a:latin typeface="Times New Roman" panose="02020603050405020304" pitchFamily="18" charset="0"/>
              <a:cs typeface="Times New Roman" panose="02020603050405020304" pitchFamily="18" charset="0"/>
            </a:endParaRPr>
          </a:p>
          <a:p>
            <a:pPr>
              <a:lnSpc>
                <a:spcPct val="125000"/>
              </a:lnSpc>
            </a:pPr>
            <a:endParaRPr lang="en-US" altLang="zh-CN" sz="1800" dirty="0">
              <a:latin typeface="Times New Roman" panose="02020603050405020304" pitchFamily="18" charset="0"/>
              <a:cs typeface="Times New Roman" panose="02020603050405020304" pitchFamily="18" charset="0"/>
            </a:endParaRP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15</a:t>
            </a:fld>
            <a:endParaRPr lang="zh-CN" altLang="en-US"/>
          </a:p>
        </p:txBody>
      </p:sp>
    </p:spTree>
    <p:extLst>
      <p:ext uri="{BB962C8B-B14F-4D97-AF65-F5344CB8AC3E}">
        <p14:creationId xmlns:p14="http://schemas.microsoft.com/office/powerpoint/2010/main" val="412851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p:txBody>
          <a:bodyPr rtlCol="0">
            <a:normAutofit/>
          </a:bodyPr>
          <a:lstStyle/>
          <a:p>
            <a:pPr rtl="0"/>
            <a:r>
              <a:rPr lang="en-US" altLang="zh-CN" sz="3600" dirty="0"/>
              <a:t>Introduction</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1811383" y="2289363"/>
            <a:ext cx="10302240" cy="2795232"/>
          </a:xfrm>
        </p:spPr>
        <p:txBody>
          <a:bodyPr rtlCol="0"/>
          <a:lstStyle/>
          <a:p>
            <a:pPr marL="285750" indent="-285750" rtl="0">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Most theories of the firm view the sourcing decision as a dichotomous choice: to make or to buy.  </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However, firms can and do simultaneously make and buy the same good, a phenomenon this                            article terms </a:t>
            </a:r>
            <a:r>
              <a:rPr lang="en-US" altLang="zh-CN" sz="2000" b="1" u="sng" dirty="0">
                <a:latin typeface="Times New Roman" panose="02020603050405020304" pitchFamily="18" charset="0"/>
                <a:cs typeface="Times New Roman" panose="02020603050405020304" pitchFamily="18" charset="0"/>
                <a:sym typeface="Wingdings" panose="05000000000000000000" pitchFamily="2" charset="2"/>
              </a:rPr>
              <a:t>concurrent sourcing</a:t>
            </a:r>
            <a:r>
              <a:rPr lang="en-US" altLang="zh-CN" sz="2000" b="1" dirty="0">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rtl="0">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To achieve concurrent sourcing, the firm must incur both organization costs and transaction costs. </a:t>
            </a:r>
          </a:p>
          <a:p>
            <a:pPr marL="285750" indent="-285750" rtl="0">
              <a:lnSpc>
                <a:spcPct val="125000"/>
              </a:lnSpc>
              <a:buFont typeface="Wingdings" panose="05000000000000000000" pitchFamily="2" charset="2"/>
              <a:buChar char="à"/>
            </a:pP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Q1: </a:t>
            </a:r>
            <a:r>
              <a:rPr lang="en-US" altLang="zh-CN" sz="2000" dirty="0">
                <a:latin typeface="Times New Roman" panose="02020603050405020304" pitchFamily="18" charset="0"/>
                <a:cs typeface="Times New Roman" panose="02020603050405020304" pitchFamily="18" charset="0"/>
              </a:rPr>
              <a:t>Given that concurrent sourcing is more costly to set up and manage, why would firms  select this sourcing mode over solely making or solely buying?</a:t>
            </a:r>
          </a:p>
          <a:p>
            <a:pPr marL="285750" indent="-285750" rtl="0">
              <a:lnSpc>
                <a:spcPct val="125000"/>
              </a:lnSpc>
              <a:buFont typeface="Wingdings" panose="05000000000000000000" pitchFamily="2" charset="2"/>
              <a:buChar char="à"/>
            </a:pPr>
            <a:r>
              <a:rPr lang="en-US" altLang="zh-CN" sz="2000" dirty="0">
                <a:latin typeface="Times New Roman" panose="02020603050405020304" pitchFamily="18" charset="0"/>
                <a:cs typeface="Times New Roman" panose="02020603050405020304" pitchFamily="18" charset="0"/>
              </a:rPr>
              <a:t>Q2: Is concurrent sourcing at a point along the make/buy continuum or a discrete choice?</a:t>
            </a: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2</a:t>
            </a:fld>
            <a:endParaRPr lang="zh-CN" altLang="en-US"/>
          </a:p>
        </p:txBody>
      </p:sp>
    </p:spTree>
    <p:extLst>
      <p:ext uri="{BB962C8B-B14F-4D97-AF65-F5344CB8AC3E}">
        <p14:creationId xmlns:p14="http://schemas.microsoft.com/office/powerpoint/2010/main" val="39124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Theories and Hypotheses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246810" y="2289363"/>
            <a:ext cx="9527179" cy="2795232"/>
          </a:xfrm>
        </p:spPr>
        <p:txBody>
          <a:bodyPr rtlCol="0"/>
          <a:lstStyle/>
          <a:p>
            <a:pPr rtl="0">
              <a:lnSpc>
                <a:spcPct val="125000"/>
              </a:lnSpc>
            </a:pPr>
            <a:r>
              <a:rPr lang="en-US" altLang="zh-CN" sz="2000" b="1" dirty="0">
                <a:latin typeface="Times New Roman" panose="02020603050405020304" pitchFamily="18" charset="0"/>
                <a:cs typeface="Times New Roman" panose="02020603050405020304" pitchFamily="18" charset="0"/>
              </a:rPr>
              <a:t>Transaction Cost Economics</a:t>
            </a:r>
          </a:p>
          <a:p>
            <a:pPr marL="285750" indent="-285750" rtl="0">
              <a:lnSpc>
                <a:spcPct val="125000"/>
              </a:lnSpc>
              <a:buFont typeface="Arial" panose="020B0604020202020204" pitchFamily="34" charset="0"/>
              <a:buChar char="•"/>
            </a:pPr>
            <a:r>
              <a:rPr lang="en-US" altLang="zh-CN" sz="2000" i="1" dirty="0">
                <a:latin typeface="Times New Roman" panose="02020603050405020304" pitchFamily="18" charset="0"/>
                <a:cs typeface="Times New Roman" panose="02020603050405020304" pitchFamily="18" charset="0"/>
              </a:rPr>
              <a:t>The assumption of a make-or-buy continuum</a:t>
            </a:r>
            <a:r>
              <a:rPr lang="en-US" altLang="zh-CN" sz="2000" dirty="0">
                <a:latin typeface="Times New Roman" panose="02020603050405020304" pitchFamily="18" charset="0"/>
                <a:cs typeface="Times New Roman" panose="02020603050405020304" pitchFamily="18" charset="0"/>
              </a:rPr>
              <a:t>. “Discrete market exchange at the one extreme to hierarchical organization at the other, which myriad of intermediate modes filling the range in between” (Williamson, 1985).</a:t>
            </a:r>
          </a:p>
          <a:p>
            <a:pPr marL="285750" indent="-285750" rtl="0">
              <a:lnSpc>
                <a:spcPct val="125000"/>
              </a:lnSpc>
              <a:spcBef>
                <a:spcPts val="2400"/>
              </a:spcBef>
              <a:buFont typeface="Arial" panose="020B0604020202020204" pitchFamily="34" charset="0"/>
              <a:buChar char="•"/>
            </a:pPr>
            <a:r>
              <a:rPr lang="en-US" altLang="zh-CN" sz="2000" i="1" dirty="0">
                <a:latin typeface="Times New Roman" panose="02020603050405020304" pitchFamily="18" charset="0"/>
                <a:cs typeface="Times New Roman" panose="02020603050405020304" pitchFamily="18" charset="0"/>
              </a:rPr>
              <a:t>Emphasis on transaction characteristics</a:t>
            </a:r>
            <a:r>
              <a:rPr lang="en-US" altLang="zh-CN" sz="2000" dirty="0">
                <a:latin typeface="Times New Roman" panose="02020603050405020304" pitchFamily="18" charset="0"/>
                <a:cs typeface="Times New Roman" panose="02020603050405020304" pitchFamily="18" charset="0"/>
              </a:rPr>
              <a:t>. TCE emphasizes </a:t>
            </a:r>
            <a:r>
              <a:rPr lang="en-US" altLang="zh-CN" sz="2000" u="sng" dirty="0">
                <a:latin typeface="Times New Roman" panose="02020603050405020304" pitchFamily="18" charset="0"/>
                <a:cs typeface="Times New Roman" panose="02020603050405020304" pitchFamily="18" charset="0"/>
              </a:rPr>
              <a:t>transaction costs</a:t>
            </a:r>
            <a:r>
              <a:rPr lang="en-US" altLang="zh-CN" sz="2000" dirty="0">
                <a:latin typeface="Times New Roman" panose="02020603050405020304" pitchFamily="18" charset="0"/>
                <a:cs typeface="Times New Roman" panose="02020603050405020304" pitchFamily="18" charset="0"/>
              </a:rPr>
              <a:t> as the driver for vertical integration and suggests the firm would ‘never integrate for </a:t>
            </a:r>
            <a:r>
              <a:rPr lang="en-US" altLang="zh-CN" sz="2000" u="sng" dirty="0">
                <a:latin typeface="Times New Roman" panose="02020603050405020304" pitchFamily="18" charset="0"/>
                <a:cs typeface="Times New Roman" panose="02020603050405020304" pitchFamily="18" charset="0"/>
              </a:rPr>
              <a:t>production cost</a:t>
            </a:r>
            <a:r>
              <a:rPr lang="en-US" altLang="zh-CN" sz="2000" dirty="0">
                <a:latin typeface="Times New Roman" panose="02020603050405020304" pitchFamily="18" charset="0"/>
                <a:cs typeface="Times New Roman" panose="02020603050405020304" pitchFamily="18" charset="0"/>
              </a:rPr>
              <a:t> reasons alone’ (Williamson, 1985).</a:t>
            </a:r>
          </a:p>
          <a:p>
            <a:pPr marL="284400" rtl="0">
              <a:lnSpc>
                <a:spcPct val="125000"/>
              </a:lnSpc>
            </a:pPr>
            <a:r>
              <a:rPr lang="en-US" altLang="zh-CN" sz="2000" dirty="0">
                <a:latin typeface="Times New Roman" panose="02020603050405020304" pitchFamily="18" charset="0"/>
                <a:cs typeface="Times New Roman" panose="02020603050405020304" pitchFamily="18" charset="0"/>
              </a:rPr>
              <a:t>This may be the case for full integration, but for partial integration (i.e., concurrent sourcing), aspects of production costs such as economies of scope might matter.</a:t>
            </a:r>
          </a:p>
          <a:p>
            <a:pPr rtl="0">
              <a:lnSpc>
                <a:spcPct val="125000"/>
              </a:lnSpc>
            </a:pPr>
            <a:endParaRPr lang="zh-CN" altLang="en-US" sz="1800" dirty="0">
              <a:latin typeface="Times New Roman" panose="02020603050405020304" pitchFamily="18" charset="0"/>
              <a:cs typeface="Times New Roman" panose="02020603050405020304" pitchFamily="18" charset="0"/>
            </a:endParaRP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3</a:t>
            </a:fld>
            <a:endParaRPr lang="zh-CN" altLang="en-US"/>
          </a:p>
        </p:txBody>
      </p:sp>
    </p:spTree>
    <p:extLst>
      <p:ext uri="{BB962C8B-B14F-4D97-AF65-F5344CB8AC3E}">
        <p14:creationId xmlns:p14="http://schemas.microsoft.com/office/powerpoint/2010/main" val="172543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Theories and Hypotheses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185849" y="2289363"/>
            <a:ext cx="9877519" cy="2795232"/>
          </a:xfrm>
        </p:spPr>
        <p:txBody>
          <a:bodyPr rtlCol="0"/>
          <a:lstStyle/>
          <a:p>
            <a:pPr rtl="0">
              <a:lnSpc>
                <a:spcPct val="125000"/>
              </a:lnSpc>
            </a:pPr>
            <a:r>
              <a:rPr lang="en-US" altLang="zh-CN" sz="2000" b="1" dirty="0">
                <a:latin typeface="Times New Roman" panose="02020603050405020304" pitchFamily="18" charset="0"/>
                <a:cs typeface="Times New Roman" panose="02020603050405020304" pitchFamily="18" charset="0"/>
              </a:rPr>
              <a:t>Transaction Cost Economics</a:t>
            </a:r>
          </a:p>
          <a:p>
            <a:pPr marL="285750" indent="-285750" rtl="0">
              <a:lnSpc>
                <a:spcPct val="125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H1</a:t>
            </a:r>
            <a:r>
              <a:rPr lang="en-US" altLang="zh-CN" sz="2000" baseline="-25000" dirty="0">
                <a:latin typeface="Times New Roman" panose="02020603050405020304" pitchFamily="18" charset="0"/>
                <a:cs typeface="Times New Roman" panose="02020603050405020304" pitchFamily="18" charset="0"/>
              </a:rPr>
              <a:t>TCE</a:t>
            </a:r>
            <a:r>
              <a:rPr lang="en-US" altLang="zh-CN" sz="2000" dirty="0">
                <a:latin typeface="Times New Roman" panose="02020603050405020304" pitchFamily="18" charset="0"/>
                <a:cs typeface="Times New Roman" panose="02020603050405020304" pitchFamily="18" charset="0"/>
              </a:rPr>
              <a:t>: Moderately </a:t>
            </a:r>
            <a:r>
              <a:rPr lang="en-US" altLang="zh-CN" sz="2000" u="sng" dirty="0">
                <a:latin typeface="Times New Roman" panose="02020603050405020304" pitchFamily="18" charset="0"/>
                <a:cs typeface="Times New Roman" panose="02020603050405020304" pitchFamily="18" charset="0"/>
              </a:rPr>
              <a:t>asset-specific goods</a:t>
            </a:r>
            <a:r>
              <a:rPr lang="en-US" altLang="zh-CN" sz="2000" dirty="0">
                <a:latin typeface="Times New Roman" panose="02020603050405020304" pitchFamily="18" charset="0"/>
                <a:cs typeface="Times New Roman" panose="02020603050405020304" pitchFamily="18" charset="0"/>
              </a:rPr>
              <a:t> will be concurrently sourced.</a:t>
            </a:r>
          </a:p>
          <a:p>
            <a:pPr marL="285750" indent="-285750" rtl="0">
              <a:lnSpc>
                <a:spcPct val="125000"/>
              </a:lnSpc>
              <a:spcBef>
                <a:spcPts val="120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H2</a:t>
            </a:r>
            <a:r>
              <a:rPr lang="en-US" altLang="zh-CN" sz="2000" baseline="-25000" dirty="0">
                <a:latin typeface="Times New Roman" panose="02020603050405020304" pitchFamily="18" charset="0"/>
                <a:cs typeface="Times New Roman" panose="02020603050405020304" pitchFamily="18" charset="0"/>
              </a:rPr>
              <a:t>TCE</a:t>
            </a:r>
            <a:r>
              <a:rPr lang="en-US" altLang="zh-CN" sz="2000" dirty="0">
                <a:latin typeface="Times New Roman" panose="02020603050405020304" pitchFamily="18" charset="0"/>
                <a:cs typeface="Times New Roman" panose="02020603050405020304" pitchFamily="18" charset="0"/>
              </a:rPr>
              <a:t>: Goods with a moderate level of </a:t>
            </a:r>
            <a:r>
              <a:rPr lang="en-US" altLang="zh-CN" sz="2000" u="sng" dirty="0">
                <a:latin typeface="Times New Roman" panose="02020603050405020304" pitchFamily="18" charset="0"/>
                <a:cs typeface="Times New Roman" panose="02020603050405020304" pitchFamily="18" charset="0"/>
              </a:rPr>
              <a:t>volume uncertainty</a:t>
            </a:r>
            <a:r>
              <a:rPr lang="en-US" altLang="zh-CN" sz="2000" dirty="0">
                <a:latin typeface="Times New Roman" panose="02020603050405020304" pitchFamily="18" charset="0"/>
                <a:cs typeface="Times New Roman" panose="02020603050405020304" pitchFamily="18" charset="0"/>
              </a:rPr>
              <a:t> will be concurrently sourced.</a:t>
            </a:r>
          </a:p>
          <a:p>
            <a:pPr marL="504000" indent="-28575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Unpredictability of demand and an accompanying inability to accurately forecast and schedule production</a:t>
            </a:r>
          </a:p>
          <a:p>
            <a:pPr marL="285750" indent="-285750" rtl="0">
              <a:lnSpc>
                <a:spcPct val="125000"/>
              </a:lnSpc>
              <a:spcBef>
                <a:spcPts val="120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H3</a:t>
            </a:r>
            <a:r>
              <a:rPr lang="en-US" altLang="zh-CN" sz="2000" baseline="-25000" dirty="0">
                <a:latin typeface="Times New Roman" panose="02020603050405020304" pitchFamily="18" charset="0"/>
                <a:cs typeface="Times New Roman" panose="02020603050405020304" pitchFamily="18" charset="0"/>
              </a:rPr>
              <a:t>TCE</a:t>
            </a:r>
            <a:r>
              <a:rPr lang="en-US" altLang="zh-CN" sz="2000" dirty="0">
                <a:latin typeface="Times New Roman" panose="02020603050405020304" pitchFamily="18" charset="0"/>
                <a:cs typeface="Times New Roman" panose="02020603050405020304" pitchFamily="18" charset="0"/>
              </a:rPr>
              <a:t>: Goods with a moderate level of </a:t>
            </a:r>
            <a:r>
              <a:rPr lang="en-US" altLang="zh-CN" sz="2000" u="sng" dirty="0">
                <a:latin typeface="Times New Roman" panose="02020603050405020304" pitchFamily="18" charset="0"/>
                <a:cs typeface="Times New Roman" panose="02020603050405020304" pitchFamily="18" charset="0"/>
              </a:rPr>
              <a:t>performance uncertainty</a:t>
            </a:r>
            <a:r>
              <a:rPr lang="en-US" altLang="zh-CN" sz="2000" dirty="0">
                <a:latin typeface="Times New Roman" panose="02020603050405020304" pitchFamily="18" charset="0"/>
                <a:cs typeface="Times New Roman" panose="02020603050405020304" pitchFamily="18" charset="0"/>
              </a:rPr>
              <a:t> will be concurrently sourced.</a:t>
            </a:r>
          </a:p>
          <a:p>
            <a:pPr marL="504000" indent="-28575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The difficulty in predicting how a good will perform in the firm’s subsequent production processes</a:t>
            </a:r>
          </a:p>
          <a:p>
            <a:pPr rtl="0">
              <a:lnSpc>
                <a:spcPct val="125000"/>
              </a:lnSpc>
            </a:pPr>
            <a:endParaRPr lang="zh-CN" altLang="en-US" sz="1800" dirty="0">
              <a:latin typeface="Times New Roman" panose="02020603050405020304" pitchFamily="18" charset="0"/>
              <a:cs typeface="Times New Roman" panose="02020603050405020304" pitchFamily="18" charset="0"/>
            </a:endParaRP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4</a:t>
            </a:fld>
            <a:endParaRPr lang="zh-CN" altLang="en-US"/>
          </a:p>
        </p:txBody>
      </p:sp>
    </p:spTree>
    <p:extLst>
      <p:ext uri="{BB962C8B-B14F-4D97-AF65-F5344CB8AC3E}">
        <p14:creationId xmlns:p14="http://schemas.microsoft.com/office/powerpoint/2010/main" val="344146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Theories and Hypotheses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455816" y="2289363"/>
            <a:ext cx="9483635" cy="2795232"/>
          </a:xfrm>
        </p:spPr>
        <p:txBody>
          <a:bodyPr rtlCol="0"/>
          <a:lstStyle/>
          <a:p>
            <a:pPr rtl="0">
              <a:lnSpc>
                <a:spcPct val="125000"/>
              </a:lnSpc>
              <a:spcBef>
                <a:spcPts val="1800"/>
              </a:spcBef>
            </a:pPr>
            <a:r>
              <a:rPr lang="en-US" altLang="zh-CN" sz="2000" b="1" dirty="0">
                <a:latin typeface="Times New Roman" panose="02020603050405020304" pitchFamily="18" charset="0"/>
                <a:cs typeface="Times New Roman" panose="02020603050405020304" pitchFamily="18" charset="0"/>
              </a:rPr>
              <a:t>Neoclassical Economics</a:t>
            </a:r>
          </a:p>
          <a:p>
            <a:pPr marL="285750" indent="-285750" rtl="0">
              <a:lnSpc>
                <a:spcPct val="125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Hedging against Uncertainty</a:t>
            </a:r>
          </a:p>
          <a:p>
            <a:pPr marL="597150" indent="-34290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A firm can keep its internal plant at full production by using suppliers to handle fluctuating additional volumes.</a:t>
            </a:r>
          </a:p>
          <a:p>
            <a:pPr marL="597150" indent="-34290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Neither completely making nor completely buying will sufficiently resolve the uncertainty due to having this flexibility in capacity.</a:t>
            </a:r>
          </a:p>
          <a:p>
            <a:pPr marL="284400" rtl="0">
              <a:lnSpc>
                <a:spcPct val="125000"/>
              </a:lnSpc>
              <a:spcBef>
                <a:spcPts val="1200"/>
              </a:spcBef>
              <a:spcAft>
                <a:spcPts val="600"/>
              </a:spcAft>
            </a:pPr>
            <a:r>
              <a:rPr lang="en-US" altLang="zh-CN" sz="2000" dirty="0">
                <a:latin typeface="Times New Roman" panose="02020603050405020304" pitchFamily="18" charset="0"/>
                <a:cs typeface="Times New Roman" panose="02020603050405020304" pitchFamily="18" charset="0"/>
              </a:rPr>
              <a:t>H2</a:t>
            </a:r>
            <a:r>
              <a:rPr lang="en-US" altLang="zh-CN" sz="2000" baseline="-25000" dirty="0">
                <a:latin typeface="Times New Roman" panose="02020603050405020304" pitchFamily="18" charset="0"/>
                <a:cs typeface="Times New Roman" panose="02020603050405020304" pitchFamily="18" charset="0"/>
              </a:rPr>
              <a:t>NEO</a:t>
            </a:r>
            <a:r>
              <a:rPr lang="en-US" altLang="zh-CN" sz="2000" dirty="0">
                <a:latin typeface="Times New Roman" panose="02020603050405020304" pitchFamily="18" charset="0"/>
                <a:cs typeface="Times New Roman" panose="02020603050405020304" pitchFamily="18" charset="0"/>
              </a:rPr>
              <a:t>: The greater the good’s </a:t>
            </a:r>
            <a:r>
              <a:rPr lang="en-US" altLang="zh-CN" sz="2000" u="sng" dirty="0">
                <a:latin typeface="Times New Roman" panose="02020603050405020304" pitchFamily="18" charset="0"/>
                <a:cs typeface="Times New Roman" panose="02020603050405020304" pitchFamily="18" charset="0"/>
              </a:rPr>
              <a:t>volume uncertainty</a:t>
            </a:r>
            <a:r>
              <a:rPr lang="en-US" altLang="zh-CN" sz="2000" dirty="0">
                <a:latin typeface="Times New Roman" panose="02020603050405020304" pitchFamily="18" charset="0"/>
                <a:cs typeface="Times New Roman" panose="02020603050405020304" pitchFamily="18" charset="0"/>
              </a:rPr>
              <a:t>, the more likely the firm will concurrently source.</a:t>
            </a:r>
            <a:endParaRPr lang="zh-CN" altLang="en-US" sz="2000" dirty="0">
              <a:latin typeface="Times New Roman" panose="02020603050405020304" pitchFamily="18" charset="0"/>
              <a:cs typeface="Times New Roman" panose="02020603050405020304" pitchFamily="18" charset="0"/>
            </a:endParaRP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5</a:t>
            </a:fld>
            <a:endParaRPr lang="zh-CN" altLang="en-US"/>
          </a:p>
        </p:txBody>
      </p:sp>
    </p:spTree>
    <p:extLst>
      <p:ext uri="{BB962C8B-B14F-4D97-AF65-F5344CB8AC3E}">
        <p14:creationId xmlns:p14="http://schemas.microsoft.com/office/powerpoint/2010/main" val="79734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Theories and Hypotheses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1959428" y="2289363"/>
            <a:ext cx="9522419" cy="2795232"/>
          </a:xfrm>
        </p:spPr>
        <p:txBody>
          <a:bodyPr rtlCol="0"/>
          <a:lstStyle/>
          <a:p>
            <a:pPr rtl="0">
              <a:lnSpc>
                <a:spcPct val="125000"/>
              </a:lnSpc>
            </a:pPr>
            <a:r>
              <a:rPr lang="en-US" altLang="zh-CN" sz="2000" b="1" dirty="0">
                <a:latin typeface="Times New Roman" panose="02020603050405020304" pitchFamily="18" charset="0"/>
                <a:cs typeface="Times New Roman" panose="02020603050405020304" pitchFamily="18" charset="0"/>
              </a:rPr>
              <a:t>Neoclassical Economics</a:t>
            </a:r>
          </a:p>
          <a:p>
            <a:pPr marL="285750" indent="-285750" rtl="0">
              <a:lnSpc>
                <a:spcPct val="125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Information asymmetry</a:t>
            </a:r>
          </a:p>
          <a:p>
            <a:pPr marL="597150" indent="-34290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By using both internal and external suppliers, the sourcing firm will learn more about production technology and have greater access to cost-saving measures.</a:t>
            </a:r>
          </a:p>
          <a:p>
            <a:pPr marL="597150" indent="-34290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Concurrent sourcing enables the firm to credibly threaten to switch suppliers by either totally vertically integrating or completely outsourcing its requirements, thus disciplining both internal and external suppliers.</a:t>
            </a:r>
          </a:p>
          <a:p>
            <a:pPr marL="284400" rtl="0">
              <a:lnSpc>
                <a:spcPct val="125000"/>
              </a:lnSpc>
              <a:spcBef>
                <a:spcPts val="600"/>
              </a:spcBef>
            </a:pPr>
            <a:r>
              <a:rPr lang="en-US" altLang="zh-CN" sz="2000" dirty="0">
                <a:latin typeface="Times New Roman" panose="02020603050405020304" pitchFamily="18" charset="0"/>
                <a:cs typeface="Times New Roman" panose="02020603050405020304" pitchFamily="18" charset="0"/>
              </a:rPr>
              <a:t>H3</a:t>
            </a:r>
            <a:r>
              <a:rPr lang="en-US" altLang="zh-CN" sz="2000" baseline="-25000" dirty="0">
                <a:latin typeface="Times New Roman" panose="02020603050405020304" pitchFamily="18" charset="0"/>
                <a:cs typeface="Times New Roman" panose="02020603050405020304" pitchFamily="18" charset="0"/>
              </a:rPr>
              <a:t>NEO</a:t>
            </a:r>
            <a:r>
              <a:rPr lang="en-US" altLang="zh-CN" sz="2000" dirty="0">
                <a:latin typeface="Times New Roman" panose="02020603050405020304" pitchFamily="18" charset="0"/>
                <a:cs typeface="Times New Roman" panose="02020603050405020304" pitchFamily="18" charset="0"/>
              </a:rPr>
              <a:t>: The greater the </a:t>
            </a:r>
            <a:r>
              <a:rPr lang="en-US" altLang="zh-CN" sz="2000" u="sng" dirty="0">
                <a:latin typeface="Times New Roman" panose="02020603050405020304" pitchFamily="18" charset="0"/>
                <a:cs typeface="Times New Roman" panose="02020603050405020304" pitchFamily="18" charset="0"/>
              </a:rPr>
              <a:t>performance uncertainty</a:t>
            </a:r>
            <a:r>
              <a:rPr lang="en-US" altLang="zh-CN" sz="2000" dirty="0">
                <a:latin typeface="Times New Roman" panose="02020603050405020304" pitchFamily="18" charset="0"/>
                <a:cs typeface="Times New Roman" panose="02020603050405020304" pitchFamily="18" charset="0"/>
              </a:rPr>
              <a:t> of the good, the more likely the firm will concurrently source.</a:t>
            </a: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6</a:t>
            </a:fld>
            <a:endParaRPr lang="zh-CN" altLang="en-US"/>
          </a:p>
        </p:txBody>
      </p:sp>
    </p:spTree>
    <p:extLst>
      <p:ext uri="{BB962C8B-B14F-4D97-AF65-F5344CB8AC3E}">
        <p14:creationId xmlns:p14="http://schemas.microsoft.com/office/powerpoint/2010/main" val="240109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Theories and Hypotheses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481942" y="2289363"/>
            <a:ext cx="9605555" cy="2795232"/>
          </a:xfrm>
        </p:spPr>
        <p:txBody>
          <a:bodyPr rtlCol="0"/>
          <a:lstStyle/>
          <a:p>
            <a:pPr rtl="0">
              <a:lnSpc>
                <a:spcPct val="125000"/>
              </a:lnSpc>
            </a:pPr>
            <a:r>
              <a:rPr lang="en-US" altLang="zh-CN" sz="1800" b="1" dirty="0">
                <a:latin typeface="Times New Roman" panose="02020603050405020304" pitchFamily="18" charset="0"/>
                <a:cs typeface="Times New Roman" panose="02020603050405020304" pitchFamily="18" charset="0"/>
              </a:rPr>
              <a:t>Neoclassical Economics</a:t>
            </a:r>
          </a:p>
          <a:p>
            <a:pPr marL="285750" indent="-285750" rtl="0">
              <a:lnSpc>
                <a:spcPct val="125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Economies of scope</a:t>
            </a:r>
          </a:p>
          <a:p>
            <a:pPr marL="597150" indent="-34290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Neoclassical economics emphasizes the production function and its associated costs as the motivator for a firm’s sourcing decision.</a:t>
            </a:r>
          </a:p>
          <a:p>
            <a:pPr marL="597150" indent="-34290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When both the firm and the supplier can reduce production costs through economies of scope, the firms would be motivated to make and buy simultaneously in order to enjoy both lower internal costs and low supplier prices.</a:t>
            </a:r>
          </a:p>
          <a:p>
            <a:pPr marL="284400" rtl="0">
              <a:lnSpc>
                <a:spcPct val="125000"/>
              </a:lnSpc>
              <a:spcBef>
                <a:spcPts val="1200"/>
              </a:spcBef>
              <a:spcAft>
                <a:spcPts val="600"/>
              </a:spcAft>
            </a:pPr>
            <a:r>
              <a:rPr lang="en-US" altLang="zh-CN" sz="2000" dirty="0">
                <a:latin typeface="Times New Roman" panose="02020603050405020304" pitchFamily="18" charset="0"/>
                <a:cs typeface="Times New Roman" panose="02020603050405020304" pitchFamily="18" charset="0"/>
              </a:rPr>
              <a:t>H4</a:t>
            </a:r>
            <a:r>
              <a:rPr lang="en-US" altLang="zh-CN" sz="2000" baseline="-25000" dirty="0">
                <a:latin typeface="Times New Roman" panose="02020603050405020304" pitchFamily="18" charset="0"/>
                <a:cs typeface="Times New Roman" panose="02020603050405020304" pitchFamily="18" charset="0"/>
              </a:rPr>
              <a:t>NEO</a:t>
            </a:r>
            <a:r>
              <a:rPr lang="en-US" altLang="zh-CN" sz="2000" dirty="0">
                <a:latin typeface="Times New Roman" panose="02020603050405020304" pitchFamily="18" charset="0"/>
                <a:cs typeface="Times New Roman" panose="02020603050405020304" pitchFamily="18" charset="0"/>
              </a:rPr>
              <a:t>: The greater </a:t>
            </a:r>
            <a:r>
              <a:rPr lang="en-US" altLang="zh-CN" sz="2000" u="sng" dirty="0">
                <a:latin typeface="Times New Roman" panose="02020603050405020304" pitchFamily="18" charset="0"/>
                <a:cs typeface="Times New Roman" panose="02020603050405020304" pitchFamily="18" charset="0"/>
              </a:rPr>
              <a:t>scope economies</a:t>
            </a:r>
            <a:r>
              <a:rPr lang="en-US" altLang="zh-CN" sz="2000" dirty="0">
                <a:latin typeface="Times New Roman" panose="02020603050405020304" pitchFamily="18" charset="0"/>
                <a:cs typeface="Times New Roman" panose="02020603050405020304" pitchFamily="18" charset="0"/>
              </a:rPr>
              <a:t> for both the firm and its suppliers to produce the good, the more likely the firm will concurrently source.</a:t>
            </a: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7</a:t>
            </a:fld>
            <a:endParaRPr lang="zh-CN" altLang="en-US"/>
          </a:p>
        </p:txBody>
      </p:sp>
    </p:spTree>
    <p:extLst>
      <p:ext uri="{BB962C8B-B14F-4D97-AF65-F5344CB8AC3E}">
        <p14:creationId xmlns:p14="http://schemas.microsoft.com/office/powerpoint/2010/main" val="392404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7237297" cy="610863"/>
          </a:xfrm>
        </p:spPr>
        <p:txBody>
          <a:bodyPr rtlCol="0">
            <a:normAutofit/>
          </a:bodyPr>
          <a:lstStyle/>
          <a:p>
            <a:pPr rtl="0"/>
            <a:r>
              <a:rPr lang="en-US" altLang="zh-CN" sz="3600" dirty="0"/>
              <a:t>Theories and Hypotheses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403566" y="2289363"/>
            <a:ext cx="9579428" cy="2795232"/>
          </a:xfrm>
        </p:spPr>
        <p:txBody>
          <a:bodyPr rtlCol="0"/>
          <a:lstStyle/>
          <a:p>
            <a:pPr rtl="0">
              <a:lnSpc>
                <a:spcPct val="125000"/>
              </a:lnSpc>
            </a:pPr>
            <a:r>
              <a:rPr lang="en-US" altLang="zh-CN" sz="2000" b="1" dirty="0">
                <a:latin typeface="Times New Roman" panose="02020603050405020304" pitchFamily="18" charset="0"/>
                <a:cs typeface="Times New Roman" panose="02020603050405020304" pitchFamily="18" charset="0"/>
              </a:rPr>
              <a:t>The capabilities view</a:t>
            </a:r>
          </a:p>
          <a:p>
            <a:pPr marL="285750" indent="-285750" rtl="0">
              <a:lnSpc>
                <a:spcPct val="125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Firm’s expertise</a:t>
            </a:r>
          </a:p>
          <a:p>
            <a:pPr marL="597150" indent="-34290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The greater a firm’s (a supplier’s) expertise, the greater its degree of internalization (outsourcing). </a:t>
            </a:r>
          </a:p>
          <a:p>
            <a:pPr marL="597150" indent="-342900" rtl="0">
              <a:lnSpc>
                <a:spcPct val="125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If both the firm and the supplier have significant expertise, the firm will be motivated both to make, to take advantage of its own expertise, and to buy, to learn from suppliers.</a:t>
            </a:r>
          </a:p>
          <a:p>
            <a:pPr marL="254250" rtl="0">
              <a:lnSpc>
                <a:spcPct val="125000"/>
              </a:lnSpc>
              <a:spcBef>
                <a:spcPts val="600"/>
              </a:spcBef>
            </a:pPr>
            <a:r>
              <a:rPr lang="en-US" altLang="zh-CN" sz="2000" dirty="0">
                <a:latin typeface="Times New Roman" panose="02020603050405020304" pitchFamily="18" charset="0"/>
                <a:cs typeface="Times New Roman" panose="02020603050405020304" pitchFamily="18" charset="0"/>
              </a:rPr>
              <a:t>H5</a:t>
            </a:r>
            <a:r>
              <a:rPr lang="en-US" altLang="zh-CN" sz="2000" baseline="-25000" dirty="0">
                <a:latin typeface="Times New Roman" panose="02020603050405020304" pitchFamily="18" charset="0"/>
                <a:cs typeface="Times New Roman" panose="02020603050405020304" pitchFamily="18" charset="0"/>
              </a:rPr>
              <a:t>CAP</a:t>
            </a:r>
            <a:r>
              <a:rPr lang="en-US" altLang="zh-CN" sz="2000" dirty="0">
                <a:latin typeface="Times New Roman" panose="02020603050405020304" pitchFamily="18" charset="0"/>
                <a:cs typeface="Times New Roman" panose="02020603050405020304" pitchFamily="18" charset="0"/>
              </a:rPr>
              <a:t>: The greater </a:t>
            </a:r>
            <a:r>
              <a:rPr lang="en-US" altLang="zh-CN" sz="2000" u="sng" dirty="0">
                <a:latin typeface="Times New Roman" panose="02020603050405020304" pitchFamily="18" charset="0"/>
                <a:cs typeface="Times New Roman" panose="02020603050405020304" pitchFamily="18" charset="0"/>
              </a:rPr>
              <a:t>the expertise of both the firm and its suppliers</a:t>
            </a:r>
            <a:r>
              <a:rPr lang="en-US" altLang="zh-CN" sz="2000" dirty="0">
                <a:latin typeface="Times New Roman" panose="02020603050405020304" pitchFamily="18" charset="0"/>
                <a:cs typeface="Times New Roman" panose="02020603050405020304" pitchFamily="18" charset="0"/>
              </a:rPr>
              <a:t>, the more likely the firm will concurrently source.</a:t>
            </a: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8</a:t>
            </a:fld>
            <a:endParaRPr lang="zh-CN" altLang="en-US"/>
          </a:p>
        </p:txBody>
      </p:sp>
    </p:spTree>
    <p:extLst>
      <p:ext uri="{BB962C8B-B14F-4D97-AF65-F5344CB8AC3E}">
        <p14:creationId xmlns:p14="http://schemas.microsoft.com/office/powerpoint/2010/main" val="304231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353F689-2E51-BF4F-AE47-7CEB7CC4C52A}"/>
              </a:ext>
            </a:extLst>
          </p:cNvPr>
          <p:cNvSpPr>
            <a:spLocks noGrp="1"/>
          </p:cNvSpPr>
          <p:nvPr>
            <p:ph type="title"/>
          </p:nvPr>
        </p:nvSpPr>
        <p:spPr>
          <a:xfrm>
            <a:off x="827314" y="749256"/>
            <a:ext cx="6999537" cy="610863"/>
          </a:xfrm>
        </p:spPr>
        <p:txBody>
          <a:bodyPr rtlCol="0">
            <a:normAutofit/>
          </a:bodyPr>
          <a:lstStyle/>
          <a:p>
            <a:pPr rtl="0"/>
            <a:r>
              <a:rPr lang="en-US" altLang="zh-CN" sz="3600" dirty="0"/>
              <a:t>Methods</a:t>
            </a:r>
            <a:endParaRPr lang="zh-CN" altLang="en-US" sz="3600" dirty="0"/>
          </a:p>
        </p:txBody>
      </p:sp>
      <p:sp>
        <p:nvSpPr>
          <p:cNvPr id="4" name="文本占位符 3">
            <a:extLst>
              <a:ext uri="{FF2B5EF4-FFF2-40B4-BE49-F238E27FC236}">
                <a16:creationId xmlns:a16="http://schemas.microsoft.com/office/drawing/2014/main" id="{A17F80A9-6337-524E-AC61-32C5AFEE8E6D}"/>
              </a:ext>
            </a:extLst>
          </p:cNvPr>
          <p:cNvSpPr>
            <a:spLocks noGrp="1"/>
          </p:cNvSpPr>
          <p:nvPr>
            <p:ph type="body" sz="quarter" idx="11"/>
          </p:nvPr>
        </p:nvSpPr>
        <p:spPr>
          <a:xfrm>
            <a:off x="2290353" y="2289363"/>
            <a:ext cx="9701349" cy="4290508"/>
          </a:xfrm>
        </p:spPr>
        <p:txBody>
          <a:bodyPr rtlCol="0"/>
          <a:lstStyle/>
          <a:p>
            <a:pPr rtl="0">
              <a:lnSpc>
                <a:spcPct val="125000"/>
              </a:lnSpc>
            </a:pPr>
            <a:r>
              <a:rPr lang="en-US" altLang="zh-CN" sz="2000" b="1" dirty="0">
                <a:latin typeface="Times New Roman" panose="02020603050405020304" pitchFamily="18" charset="0"/>
                <a:cs typeface="Times New Roman" panose="02020603050405020304" pitchFamily="18" charset="0"/>
              </a:rPr>
              <a:t>Research Setting</a:t>
            </a:r>
          </a:p>
          <a:p>
            <a:pPr marL="285750" indent="-285750" rtl="0">
              <a:lnSpc>
                <a:spcPct val="125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Metal stamping and powder metal firms for production tooling and services</a:t>
            </a:r>
          </a:p>
          <a:p>
            <a:pPr marL="597150" indent="-342900" rtl="0">
              <a:lnSpc>
                <a:spcPct val="114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Consisting of numerous independent, mature small firms; homogeneous production process; mature technology</a:t>
            </a:r>
          </a:p>
          <a:p>
            <a:pPr marL="342900" indent="-342900" rtl="0">
              <a:lnSpc>
                <a:spcPct val="125000"/>
              </a:lnSpc>
              <a:spcBef>
                <a:spcPts val="0"/>
              </a:spcBef>
              <a:spcAft>
                <a:spcPts val="600"/>
              </a:spcAf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Data and sample</a:t>
            </a:r>
          </a:p>
          <a:p>
            <a:pPr marL="597150" indent="-342900" rtl="0">
              <a:lnSpc>
                <a:spcPct val="114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After on-site interviews with managers from 11 metal forming firms, mail surveys were sent to 453 firms (366 in stamping and 87 in powder metal) to collect data on the sourcing decisions of five production-related goods: die design, die building, die maintenance, end-part machining, and end- part surface coating</a:t>
            </a:r>
          </a:p>
          <a:p>
            <a:pPr marL="597150" indent="-342900" rtl="0">
              <a:lnSpc>
                <a:spcPct val="114000"/>
              </a:lnSpc>
              <a:spcBef>
                <a:spcPts val="0"/>
              </a:spcBef>
              <a:spcAft>
                <a:spcPts val="600"/>
              </a:spcAf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Final sample used in the analysis includes 804 observations originating from 193 firms (43% response rate)</a:t>
            </a:r>
          </a:p>
        </p:txBody>
      </p:sp>
      <p:sp>
        <p:nvSpPr>
          <p:cNvPr id="7" name="灯片编号占位符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US" altLang="zh-CN" smtClean="0"/>
              <a:pPr rtl="0"/>
              <a:t>9</a:t>
            </a:fld>
            <a:endParaRPr lang="zh-CN" altLang="en-US"/>
          </a:p>
        </p:txBody>
      </p:sp>
    </p:spTree>
    <p:extLst>
      <p:ext uri="{BB962C8B-B14F-4D97-AF65-F5344CB8AC3E}">
        <p14:creationId xmlns:p14="http://schemas.microsoft.com/office/powerpoint/2010/main" val="3150551296"/>
      </p:ext>
    </p:extLst>
  </p:cSld>
  <p:clrMapOvr>
    <a:masterClrMapping/>
  </p:clrMapOvr>
</p:sld>
</file>

<file path=ppt/theme/theme1.xml><?xml version="1.0" encoding="utf-8"?>
<a:theme xmlns:a="http://schemas.openxmlformats.org/drawingml/2006/main" name="主题 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312_TF78853419_Win32.potx" id="{FEA4CB16-C2D0-46F5-9641-B9A026203A1A}" vid="{5C498265-2782-41B8-A880-232BDCBBAE6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2b404530-18b1-42ed-b1a1-76ba3951b0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1DAA6F07C85845BBE7E1EB92C1AEE8" ma:contentTypeVersion="10" ma:contentTypeDescription="Create a new document." ma:contentTypeScope="" ma:versionID="52dd67305d1fef236b1c1e03ee34d4ef">
  <xsd:schema xmlns:xsd="http://www.w3.org/2001/XMLSchema" xmlns:xs="http://www.w3.org/2001/XMLSchema" xmlns:p="http://schemas.microsoft.com/office/2006/metadata/properties" xmlns:ns3="2b404530-18b1-42ed-b1a1-76ba3951b09b" targetNamespace="http://schemas.microsoft.com/office/2006/metadata/properties" ma:root="true" ma:fieldsID="1ce7452fa8df3e3fd614f41be91a8a86" ns3:_="">
    <xsd:import namespace="2b404530-18b1-42ed-b1a1-76ba3951b09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04530-18b1-42ed-b1a1-76ba3951b0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www.w3.org/2000/xmlns/"/>
    <ds:schemaRef ds:uri="2b404530-18b1-42ed-b1a1-76ba3951b09b"/>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1FB9964C-1FB5-4EBB-A0C5-A7E722612268}">
  <ds:schemaRefs>
    <ds:schemaRef ds:uri="http://schemas.microsoft.com/office/2006/metadata/contentType"/>
    <ds:schemaRef ds:uri="http://schemas.microsoft.com/office/2006/metadata/properties/metaAttributes"/>
    <ds:schemaRef ds:uri="http://www.w3.org/2000/xmlns/"/>
    <ds:schemaRef ds:uri="http://www.w3.org/2001/XMLSchema"/>
    <ds:schemaRef ds:uri="2b404530-18b1-42ed-b1a1-76ba3951b09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几何图形年度演示文稿</Template>
  <TotalTime>1938</TotalTime>
  <Words>1102</Words>
  <Application>Microsoft Office PowerPoint</Application>
  <PresentationFormat>Widescreen</PresentationFormat>
  <Paragraphs>107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Microsoft YaHei UI</vt:lpstr>
      <vt:lpstr>Arial</vt:lpstr>
      <vt:lpstr>Franklin Gothic Book</vt:lpstr>
      <vt:lpstr>Franklin Gothic Demi</vt:lpstr>
      <vt:lpstr>Times New Roman</vt:lpstr>
      <vt:lpstr>Wingdings</vt:lpstr>
      <vt:lpstr>主题 1</vt:lpstr>
      <vt:lpstr>PowerPoint Presentation</vt:lpstr>
      <vt:lpstr>Introduction</vt:lpstr>
      <vt:lpstr>Theories and Hypotheses</vt:lpstr>
      <vt:lpstr>Theories and Hypotheses</vt:lpstr>
      <vt:lpstr>Theories and Hypotheses</vt:lpstr>
      <vt:lpstr>Theories and Hypotheses</vt:lpstr>
      <vt:lpstr>Theories and Hypotheses</vt:lpstr>
      <vt:lpstr>Theories and Hypotheses</vt:lpstr>
      <vt:lpstr>Methods</vt:lpstr>
      <vt:lpstr>Methods</vt:lpstr>
      <vt:lpstr>Results</vt:lpstr>
      <vt:lpstr>Results</vt:lpstr>
      <vt:lpstr>Results</vt:lpstr>
      <vt:lpstr>Conclusions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年度审核</dc:title>
  <dc:creator>You, Jingya</dc:creator>
  <cp:lastModifiedBy>Mahoney, Joseph T</cp:lastModifiedBy>
  <cp:revision>12</cp:revision>
  <dcterms:created xsi:type="dcterms:W3CDTF">2021-01-30T16:58:46Z</dcterms:created>
  <dcterms:modified xsi:type="dcterms:W3CDTF">2023-01-31T04:35:29Z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0x010100171DAA6F07C85845BBE7E1EB92C1AEE8</vt:lpwstr>
  </property>
</Properties>
</file>